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4" r:id="rId4"/>
    <p:sldId id="257" r:id="rId5"/>
    <p:sldId id="258" r:id="rId6"/>
    <p:sldId id="259"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cid:image006.jpg@01D71C13.18797B90"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4BE346-E430-4C46-8BDA-5E6D4A15F06E}"/>
              </a:ext>
            </a:extLst>
          </p:cNvPr>
          <p:cNvSpPr>
            <a:spLocks noGrp="1"/>
          </p:cNvSpPr>
          <p:nvPr>
            <p:ph type="title"/>
          </p:nvPr>
        </p:nvSpPr>
        <p:spPr>
          <a:xfrm>
            <a:off x="1603513" y="624110"/>
            <a:ext cx="9901099" cy="1280890"/>
          </a:xfrm>
        </p:spPr>
        <p:txBody>
          <a:bodyPr/>
          <a:lstStyle/>
          <a:p>
            <a:br>
              <a:rPr lang="en-US" dirty="0"/>
            </a:br>
            <a:endParaRPr lang="en-US" dirty="0"/>
          </a:p>
        </p:txBody>
      </p:sp>
      <p:sp>
        <p:nvSpPr>
          <p:cNvPr id="5" name="Content Placeholder 4">
            <a:extLst>
              <a:ext uri="{FF2B5EF4-FFF2-40B4-BE49-F238E27FC236}">
                <a16:creationId xmlns:a16="http://schemas.microsoft.com/office/drawing/2014/main" id="{35B223D1-8A56-4BD5-9714-A0902F6F1798}"/>
              </a:ext>
            </a:extLst>
          </p:cNvPr>
          <p:cNvSpPr>
            <a:spLocks noGrp="1"/>
          </p:cNvSpPr>
          <p:nvPr>
            <p:ph idx="1"/>
          </p:nvPr>
        </p:nvSpPr>
        <p:spPr>
          <a:xfrm>
            <a:off x="2107096" y="331304"/>
            <a:ext cx="9397516" cy="6003235"/>
          </a:xfrm>
        </p:spPr>
        <p:txBody>
          <a:bodyPr>
            <a:normAutofit/>
          </a:bodyPr>
          <a:lstStyle/>
          <a:p>
            <a:pPr marL="0" indent="0" algn="ctr">
              <a:buNone/>
            </a:pPr>
            <a:endParaRPr lang="en-US" sz="4400" b="1" dirty="0"/>
          </a:p>
          <a:p>
            <a:pPr marL="0" indent="0" algn="ctr">
              <a:buNone/>
            </a:pPr>
            <a:endParaRPr lang="en-US" sz="4400" b="1" dirty="0"/>
          </a:p>
          <a:p>
            <a:pPr marL="0" indent="0" algn="ctr">
              <a:buNone/>
            </a:pPr>
            <a:r>
              <a:rPr lang="en-US" sz="4500" b="1" dirty="0"/>
              <a:t>Protecting Our Rivers With Stormwater Management </a:t>
            </a:r>
          </a:p>
          <a:p>
            <a:pPr marL="0" indent="0" algn="ctr">
              <a:buNone/>
            </a:pPr>
            <a:r>
              <a:rPr lang="en-US" sz="4500" b="1" dirty="0"/>
              <a:t>Camden County </a:t>
            </a:r>
          </a:p>
          <a:p>
            <a:pPr marL="0" indent="0" algn="ctr">
              <a:buNone/>
            </a:pPr>
            <a:endParaRPr lang="en-US" sz="4400" b="1" dirty="0"/>
          </a:p>
          <a:p>
            <a:pPr marL="0" indent="0" algn="ctr">
              <a:buNone/>
            </a:pPr>
            <a:r>
              <a:rPr lang="en-US" sz="2200" b="1" dirty="0"/>
              <a:t>Shalana McNamee, Director, Public Works</a:t>
            </a:r>
          </a:p>
          <a:p>
            <a:pPr marL="0" indent="0" algn="ctr">
              <a:buNone/>
            </a:pPr>
            <a:r>
              <a:rPr lang="en-US" sz="1500" dirty="0"/>
              <a:t>Certified Stormwater, Erosion, and Sediment Control Inspector (FL)</a:t>
            </a:r>
          </a:p>
          <a:p>
            <a:pPr marL="0" indent="0" algn="ctr">
              <a:buNone/>
            </a:pPr>
            <a:r>
              <a:rPr lang="en-US" sz="1500" dirty="0"/>
              <a:t>Level 1A Erosion &amp; Sediment Control (GA) </a:t>
            </a:r>
          </a:p>
        </p:txBody>
      </p:sp>
    </p:spTree>
    <p:extLst>
      <p:ext uri="{BB962C8B-B14F-4D97-AF65-F5344CB8AC3E}">
        <p14:creationId xmlns:p14="http://schemas.microsoft.com/office/powerpoint/2010/main" val="1726511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F245-DEF1-4681-B9B4-FE2D6DF2EA7A}"/>
              </a:ext>
            </a:extLst>
          </p:cNvPr>
          <p:cNvSpPr>
            <a:spLocks noGrp="1"/>
          </p:cNvSpPr>
          <p:nvPr>
            <p:ph type="title"/>
          </p:nvPr>
        </p:nvSpPr>
        <p:spPr/>
        <p:txBody>
          <a:bodyPr/>
          <a:lstStyle/>
          <a:p>
            <a:r>
              <a:rPr lang="en-US" dirty="0"/>
              <a:t>Stormwater Management Article 11 </a:t>
            </a:r>
          </a:p>
        </p:txBody>
      </p:sp>
      <p:sp>
        <p:nvSpPr>
          <p:cNvPr id="3" name="Content Placeholder 2">
            <a:extLst>
              <a:ext uri="{FF2B5EF4-FFF2-40B4-BE49-F238E27FC236}">
                <a16:creationId xmlns:a16="http://schemas.microsoft.com/office/drawing/2014/main" id="{6F490C4C-AD3F-4DD4-B77E-8A533A300DAD}"/>
              </a:ext>
            </a:extLst>
          </p:cNvPr>
          <p:cNvSpPr>
            <a:spLocks noGrp="1"/>
          </p:cNvSpPr>
          <p:nvPr>
            <p:ph idx="1"/>
          </p:nvPr>
        </p:nvSpPr>
        <p:spPr>
          <a:xfrm>
            <a:off x="2592924" y="1577009"/>
            <a:ext cx="8911688" cy="4334213"/>
          </a:xfrm>
        </p:spPr>
        <p:txBody>
          <a:bodyPr/>
          <a:lstStyle/>
          <a:p>
            <a:r>
              <a:rPr lang="en-US" dirty="0"/>
              <a:t>Proper management of stormwater runoff is critical to protect our public, environment, water, and aquatic resources.  </a:t>
            </a:r>
          </a:p>
          <a:p>
            <a:r>
              <a:rPr lang="en-US" dirty="0"/>
              <a:t>125 miles of unpaved roads in the unincorporated area (42%) </a:t>
            </a:r>
          </a:p>
          <a:p>
            <a:pPr lvl="1"/>
            <a:r>
              <a:rPr lang="en-US" dirty="0"/>
              <a:t>Sediment &amp; NPS Pollution from our unpaved roads is a high priority</a:t>
            </a:r>
          </a:p>
          <a:p>
            <a:r>
              <a:rPr lang="en-US" dirty="0"/>
              <a:t>Camden County has several practices in place and we continue to add new tools and resources to help protect our waters. </a:t>
            </a:r>
          </a:p>
          <a:p>
            <a:pPr lvl="1"/>
            <a:r>
              <a:rPr lang="en-US" sz="1800" dirty="0"/>
              <a:t>Ordinances, Permits, and Regulations </a:t>
            </a:r>
            <a:r>
              <a:rPr lang="en-US" dirty="0"/>
              <a:t>(New Construction &amp; Maintenance) </a:t>
            </a:r>
          </a:p>
          <a:p>
            <a:pPr lvl="1"/>
            <a:r>
              <a:rPr lang="en-US" sz="1800" dirty="0"/>
              <a:t>Code Enforcement</a:t>
            </a:r>
          </a:p>
          <a:p>
            <a:pPr lvl="1"/>
            <a:r>
              <a:rPr lang="en-US" sz="1800" dirty="0"/>
              <a:t>Erosion and Sediment Control (Previously presented by Scott Brazell)</a:t>
            </a:r>
          </a:p>
          <a:p>
            <a:pPr lvl="1"/>
            <a:r>
              <a:rPr lang="en-US" sz="1800" dirty="0"/>
              <a:t>Better Back Roads BMP’s for maintaining unpaved roads</a:t>
            </a:r>
          </a:p>
          <a:p>
            <a:pPr lvl="1"/>
            <a:r>
              <a:rPr lang="en-US" sz="1800" dirty="0"/>
              <a:t>Additional Projects</a:t>
            </a:r>
          </a:p>
          <a:p>
            <a:pPr lvl="1"/>
            <a:endParaRPr lang="en-US" sz="1800" dirty="0"/>
          </a:p>
          <a:p>
            <a:pPr lvl="1"/>
            <a:endParaRPr lang="en-US" sz="1800" dirty="0"/>
          </a:p>
          <a:p>
            <a:pPr lvl="1"/>
            <a:endParaRPr lang="en-US" dirty="0"/>
          </a:p>
          <a:p>
            <a:endParaRPr lang="en-US" dirty="0"/>
          </a:p>
        </p:txBody>
      </p:sp>
    </p:spTree>
    <p:extLst>
      <p:ext uri="{BB962C8B-B14F-4D97-AF65-F5344CB8AC3E}">
        <p14:creationId xmlns:p14="http://schemas.microsoft.com/office/powerpoint/2010/main" val="57382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EEDB-1ED5-4E43-8C25-6A2324494D26}"/>
              </a:ext>
            </a:extLst>
          </p:cNvPr>
          <p:cNvSpPr>
            <a:spLocks noGrp="1"/>
          </p:cNvSpPr>
          <p:nvPr>
            <p:ph type="title"/>
          </p:nvPr>
        </p:nvSpPr>
        <p:spPr/>
        <p:txBody>
          <a:bodyPr/>
          <a:lstStyle/>
          <a:p>
            <a:r>
              <a:rPr lang="en-US" dirty="0"/>
              <a:t>Ordinances, Permits, Regulations</a:t>
            </a:r>
          </a:p>
        </p:txBody>
      </p:sp>
      <p:sp>
        <p:nvSpPr>
          <p:cNvPr id="3" name="Content Placeholder 2">
            <a:extLst>
              <a:ext uri="{FF2B5EF4-FFF2-40B4-BE49-F238E27FC236}">
                <a16:creationId xmlns:a16="http://schemas.microsoft.com/office/drawing/2014/main" id="{6D0CF4FF-023D-4A31-AD3D-64BB26377478}"/>
              </a:ext>
            </a:extLst>
          </p:cNvPr>
          <p:cNvSpPr>
            <a:spLocks noGrp="1"/>
          </p:cNvSpPr>
          <p:nvPr>
            <p:ph idx="1"/>
          </p:nvPr>
        </p:nvSpPr>
        <p:spPr>
          <a:xfrm>
            <a:off x="2592924" y="1616765"/>
            <a:ext cx="8911688" cy="4294457"/>
          </a:xfrm>
        </p:spPr>
        <p:txBody>
          <a:bodyPr>
            <a:normAutofit fontScale="85000" lnSpcReduction="20000"/>
          </a:bodyPr>
          <a:lstStyle/>
          <a:p>
            <a:r>
              <a:rPr lang="en-US" b="1" i="1" dirty="0"/>
              <a:t>It is the intent of this Development Code that this Division be consistent with the Georgia Stormwater Management Manual and any supplement adopted to said manual regarding stormwater management in the Coastal area</a:t>
            </a:r>
            <a:r>
              <a:rPr lang="en-US" dirty="0"/>
              <a:t>. All references herein to the Georgia Stormwater Management Manual shall be interpreted to include any such supplement for the Coastal area.</a:t>
            </a:r>
          </a:p>
          <a:p>
            <a:r>
              <a:rPr lang="en-US" dirty="0"/>
              <a:t>Camden County Unified Development Codes which regulate following: </a:t>
            </a:r>
          </a:p>
          <a:p>
            <a:pPr lvl="1"/>
            <a:r>
              <a:rPr lang="en-US" dirty="0"/>
              <a:t>Illicit – non – stormwater discharges and illegal connections</a:t>
            </a:r>
          </a:p>
          <a:p>
            <a:pPr lvl="1"/>
            <a:r>
              <a:rPr lang="en-US" dirty="0"/>
              <a:t>Maintenance of existing stormwater facilities</a:t>
            </a:r>
          </a:p>
          <a:p>
            <a:pPr lvl="1"/>
            <a:r>
              <a:rPr lang="en-US" dirty="0"/>
              <a:t>Stormwater management</a:t>
            </a:r>
          </a:p>
          <a:p>
            <a:pPr lvl="1"/>
            <a:r>
              <a:rPr lang="en-US" dirty="0"/>
              <a:t>Drainage system construction</a:t>
            </a:r>
          </a:p>
          <a:p>
            <a:pPr lvl="1"/>
            <a:r>
              <a:rPr lang="en-US" dirty="0"/>
              <a:t>Stormwater collection and discharge </a:t>
            </a:r>
          </a:p>
          <a:p>
            <a:pPr lvl="1"/>
            <a:r>
              <a:rPr lang="en-US" dirty="0"/>
              <a:t>Catch basins and storm sewer structures</a:t>
            </a:r>
          </a:p>
          <a:p>
            <a:pPr lvl="1"/>
            <a:r>
              <a:rPr lang="en-US" dirty="0"/>
              <a:t>Construction and ground water</a:t>
            </a:r>
          </a:p>
          <a:p>
            <a:pPr lvl="1"/>
            <a:r>
              <a:rPr lang="en-US" dirty="0"/>
              <a:t>UDC Codes for Camden County Can be found on our County Webpage.  Private, commercial, residential, developers or any person building or constructing within the county have to apply and follow all permit requirements and our UDC codes. </a:t>
            </a:r>
          </a:p>
        </p:txBody>
      </p:sp>
    </p:spTree>
    <p:extLst>
      <p:ext uri="{BB962C8B-B14F-4D97-AF65-F5344CB8AC3E}">
        <p14:creationId xmlns:p14="http://schemas.microsoft.com/office/powerpoint/2010/main" val="288463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3B3F-3615-45F2-A1BD-6229EFD200E6}"/>
              </a:ext>
            </a:extLst>
          </p:cNvPr>
          <p:cNvSpPr>
            <a:spLocks noGrp="1"/>
          </p:cNvSpPr>
          <p:nvPr>
            <p:ph type="title"/>
          </p:nvPr>
        </p:nvSpPr>
        <p:spPr>
          <a:xfrm>
            <a:off x="1524001" y="624110"/>
            <a:ext cx="9980612" cy="1280890"/>
          </a:xfrm>
        </p:spPr>
        <p:txBody>
          <a:bodyPr/>
          <a:lstStyle/>
          <a:p>
            <a:pPr algn="ctr"/>
            <a:r>
              <a:rPr lang="en-US" dirty="0"/>
              <a:t>Ordinances, Permits, Regulations</a:t>
            </a:r>
          </a:p>
        </p:txBody>
      </p:sp>
      <p:sp>
        <p:nvSpPr>
          <p:cNvPr id="3" name="Content Placeholder 2">
            <a:extLst>
              <a:ext uri="{FF2B5EF4-FFF2-40B4-BE49-F238E27FC236}">
                <a16:creationId xmlns:a16="http://schemas.microsoft.com/office/drawing/2014/main" id="{902619AE-A575-46E7-9B9F-EE0881B8D8B3}"/>
              </a:ext>
            </a:extLst>
          </p:cNvPr>
          <p:cNvSpPr>
            <a:spLocks noGrp="1"/>
          </p:cNvSpPr>
          <p:nvPr>
            <p:ph idx="1"/>
          </p:nvPr>
        </p:nvSpPr>
        <p:spPr>
          <a:xfrm>
            <a:off x="2743200" y="1762538"/>
            <a:ext cx="8761412" cy="4638261"/>
          </a:xfrm>
        </p:spPr>
        <p:txBody>
          <a:bodyPr>
            <a:normAutofit fontScale="70000" lnSpcReduction="20000"/>
          </a:bodyPr>
          <a:lstStyle/>
          <a:p>
            <a:r>
              <a:rPr lang="en-US" sz="2900" dirty="0"/>
              <a:t>Motor Grader Operators are trained using the Better Back Roads manual. </a:t>
            </a:r>
            <a:r>
              <a:rPr lang="en-US" sz="2300" dirty="0"/>
              <a:t>Our team was very involved with writing the updated version.  </a:t>
            </a:r>
          </a:p>
          <a:p>
            <a:r>
              <a:rPr lang="en-US" sz="2900" dirty="0"/>
              <a:t>Stormwater drainage and stormwater management ordinance Article 11, Division 2, sec 1109 – Camden County  UDC </a:t>
            </a:r>
          </a:p>
          <a:p>
            <a:r>
              <a:rPr lang="en-US" sz="2900" dirty="0"/>
              <a:t>Stormwater permits : </a:t>
            </a:r>
            <a:r>
              <a:rPr lang="en-US" sz="2000" dirty="0"/>
              <a:t>All persons proposing development and/or construction in Camden County shall submit a stormwater management plan to the county for approval. This plan shall comply with the requirements set forth in Sec. 1114(c) below. All development and/or construction within Camden County shall meet requirements of the Georgia Stormwater Management Manual, Vol. 2, unless otherwise specified in this Division.</a:t>
            </a:r>
          </a:p>
          <a:p>
            <a:r>
              <a:rPr lang="en-US" sz="2900" dirty="0"/>
              <a:t>Land Disturbance Permits </a:t>
            </a:r>
          </a:p>
          <a:p>
            <a:r>
              <a:rPr lang="en-US" sz="2900" dirty="0"/>
              <a:t>Erosion and Sediment plan requirements/Permitting</a:t>
            </a:r>
          </a:p>
          <a:p>
            <a:r>
              <a:rPr lang="en-US" sz="2900" dirty="0"/>
              <a:t>Forestry Permits</a:t>
            </a:r>
          </a:p>
          <a:p>
            <a:r>
              <a:rPr lang="en-US" sz="2900" dirty="0"/>
              <a:t>ROW Permit for culverts/cross pipes</a:t>
            </a:r>
          </a:p>
          <a:p>
            <a:endParaRPr lang="en-US" dirty="0"/>
          </a:p>
          <a:p>
            <a:endParaRPr lang="en-US" sz="2200" dirty="0"/>
          </a:p>
        </p:txBody>
      </p:sp>
    </p:spTree>
    <p:extLst>
      <p:ext uri="{BB962C8B-B14F-4D97-AF65-F5344CB8AC3E}">
        <p14:creationId xmlns:p14="http://schemas.microsoft.com/office/powerpoint/2010/main" val="62191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56366-A724-498E-A448-5DD78057EB22}"/>
              </a:ext>
            </a:extLst>
          </p:cNvPr>
          <p:cNvSpPr>
            <a:spLocks noGrp="1"/>
          </p:cNvSpPr>
          <p:nvPr>
            <p:ph type="title"/>
          </p:nvPr>
        </p:nvSpPr>
        <p:spPr/>
        <p:txBody>
          <a:bodyPr/>
          <a:lstStyle/>
          <a:p>
            <a:r>
              <a:rPr lang="en-US" dirty="0"/>
              <a:t>Code Enforcement Department</a:t>
            </a:r>
          </a:p>
        </p:txBody>
      </p:sp>
      <p:sp>
        <p:nvSpPr>
          <p:cNvPr id="3" name="Content Placeholder 2">
            <a:extLst>
              <a:ext uri="{FF2B5EF4-FFF2-40B4-BE49-F238E27FC236}">
                <a16:creationId xmlns:a16="http://schemas.microsoft.com/office/drawing/2014/main" id="{E7730A22-C055-4E59-AA93-7F520E38F507}"/>
              </a:ext>
            </a:extLst>
          </p:cNvPr>
          <p:cNvSpPr>
            <a:spLocks noGrp="1"/>
          </p:cNvSpPr>
          <p:nvPr>
            <p:ph idx="1"/>
          </p:nvPr>
        </p:nvSpPr>
        <p:spPr>
          <a:xfrm>
            <a:off x="2592925" y="1683026"/>
            <a:ext cx="8915400" cy="4412974"/>
          </a:xfrm>
        </p:spPr>
        <p:txBody>
          <a:bodyPr>
            <a:normAutofit/>
          </a:bodyPr>
          <a:lstStyle/>
          <a:p>
            <a:r>
              <a:rPr lang="en-US" dirty="0"/>
              <a:t>Code Enforcement and Inspections conducted by County Agents to uphold Camden County UDC Codes. </a:t>
            </a:r>
          </a:p>
          <a:p>
            <a:r>
              <a:rPr lang="en-US" dirty="0"/>
              <a:t>Inspections and enforcement for violators </a:t>
            </a:r>
          </a:p>
          <a:p>
            <a:pPr lvl="2"/>
            <a:r>
              <a:rPr lang="en-US" dirty="0"/>
              <a:t>Missing Permits </a:t>
            </a:r>
          </a:p>
          <a:p>
            <a:pPr lvl="2"/>
            <a:r>
              <a:rPr lang="en-US" dirty="0"/>
              <a:t>Violating Ordinances</a:t>
            </a:r>
          </a:p>
          <a:p>
            <a:pPr lvl="2"/>
            <a:r>
              <a:rPr lang="en-US" dirty="0"/>
              <a:t>Litter and Debris </a:t>
            </a:r>
          </a:p>
          <a:p>
            <a:r>
              <a:rPr lang="en-US" dirty="0"/>
              <a:t>Violations, enforcement and penalties Article 11 Division 2 Section 1115</a:t>
            </a:r>
          </a:p>
          <a:p>
            <a:r>
              <a:rPr lang="en-US" dirty="0"/>
              <a:t>Inspection and Enforcement for Erosion and Sediment Control </a:t>
            </a:r>
            <a:r>
              <a:rPr lang="en-US" sz="1400" dirty="0"/>
              <a:t>(Camden County UDC) </a:t>
            </a:r>
          </a:p>
          <a:p>
            <a:pPr lvl="1"/>
            <a:r>
              <a:rPr lang="en-US" sz="1800" dirty="0"/>
              <a:t>Article 11 Division 1 Section 1105 Inspection and enforcement</a:t>
            </a:r>
          </a:p>
          <a:p>
            <a:pPr lvl="1"/>
            <a:r>
              <a:rPr lang="en-US" sz="1800" dirty="0"/>
              <a:t>Article 11 Division 1 Section 1106 Penalties </a:t>
            </a:r>
          </a:p>
          <a:p>
            <a:pPr marL="457200" lvl="1" indent="0">
              <a:buNone/>
            </a:pPr>
            <a:endParaRPr lang="en-US" sz="1800" dirty="0"/>
          </a:p>
        </p:txBody>
      </p:sp>
    </p:spTree>
    <p:extLst>
      <p:ext uri="{BB962C8B-B14F-4D97-AF65-F5344CB8AC3E}">
        <p14:creationId xmlns:p14="http://schemas.microsoft.com/office/powerpoint/2010/main" val="384248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B6F0-1E44-44F1-A114-F083A01E13EB}"/>
              </a:ext>
            </a:extLst>
          </p:cNvPr>
          <p:cNvSpPr>
            <a:spLocks noGrp="1"/>
          </p:cNvSpPr>
          <p:nvPr>
            <p:ph type="title"/>
          </p:nvPr>
        </p:nvSpPr>
        <p:spPr>
          <a:xfrm>
            <a:off x="1364975" y="624110"/>
            <a:ext cx="10139638" cy="1280890"/>
          </a:xfrm>
        </p:spPr>
        <p:txBody>
          <a:bodyPr/>
          <a:lstStyle/>
          <a:p>
            <a:pPr algn="ctr"/>
            <a:r>
              <a:rPr lang="en-US" dirty="0"/>
              <a:t>Additional County Projects </a:t>
            </a:r>
          </a:p>
        </p:txBody>
      </p:sp>
      <p:sp>
        <p:nvSpPr>
          <p:cNvPr id="3" name="Content Placeholder 2">
            <a:extLst>
              <a:ext uri="{FF2B5EF4-FFF2-40B4-BE49-F238E27FC236}">
                <a16:creationId xmlns:a16="http://schemas.microsoft.com/office/drawing/2014/main" id="{F3CBEBA3-FD93-4560-8031-293168DABC1E}"/>
              </a:ext>
            </a:extLst>
          </p:cNvPr>
          <p:cNvSpPr>
            <a:spLocks noGrp="1"/>
          </p:cNvSpPr>
          <p:nvPr>
            <p:ph idx="1"/>
          </p:nvPr>
        </p:nvSpPr>
        <p:spPr>
          <a:xfrm>
            <a:off x="2597425" y="1550503"/>
            <a:ext cx="9424021" cy="4440231"/>
          </a:xfrm>
        </p:spPr>
        <p:txBody>
          <a:bodyPr>
            <a:normAutofit lnSpcReduction="10000"/>
          </a:bodyPr>
          <a:lstStyle/>
          <a:p>
            <a:r>
              <a:rPr lang="en-US" dirty="0"/>
              <a:t>319 (h) Grant – </a:t>
            </a:r>
            <a:r>
              <a:rPr lang="en-US" dirty="0" err="1"/>
              <a:t>Horsepen</a:t>
            </a:r>
            <a:r>
              <a:rPr lang="en-US" dirty="0"/>
              <a:t> Creek Septic Tank Replacement 2018-2021</a:t>
            </a:r>
          </a:p>
          <a:p>
            <a:pPr lvl="1"/>
            <a:r>
              <a:rPr lang="en-US" dirty="0"/>
              <a:t>Over time, the 2018 monthly mean bacterial counts dropped 92%. This result proved the effectiveness of the program and justified further maintenance and operations mea­sures.</a:t>
            </a:r>
          </a:p>
          <a:p>
            <a:pPr lvl="1"/>
            <a:r>
              <a:rPr lang="en-US" dirty="0"/>
              <a:t>Currently in Phase 3</a:t>
            </a:r>
          </a:p>
          <a:p>
            <a:r>
              <a:rPr lang="en-US" dirty="0"/>
              <a:t>Currently working on test pilots to improve unpaved roads to reduce sediment run off.</a:t>
            </a:r>
          </a:p>
          <a:p>
            <a:r>
              <a:rPr lang="en-US" dirty="0"/>
              <a:t>319 (h) Grant application – Nonpoint Source Implementation Grant </a:t>
            </a:r>
          </a:p>
          <a:p>
            <a:pPr lvl="1"/>
            <a:r>
              <a:rPr lang="en-US" dirty="0"/>
              <a:t>GOAL: Reduce the nonpoint sources of pollution (</a:t>
            </a:r>
            <a:r>
              <a:rPr lang="en-US" i="1" dirty="0"/>
              <a:t>specifically on sediment from our unpaved roads)</a:t>
            </a:r>
            <a:r>
              <a:rPr lang="en-US" dirty="0"/>
              <a:t> to our watershed by implementing BMP’s to our unpaved roads and substantially reducing sediment run off into the stormwater drainage ditches, wetlands, and ultimately into the White Oak Creek-Satilla River Watershed. </a:t>
            </a:r>
          </a:p>
          <a:p>
            <a:pPr lvl="1"/>
            <a:r>
              <a:rPr lang="en-US" dirty="0"/>
              <a:t>Install geosynthetics and aggregate to keep sediment from going into stormwater drains.</a:t>
            </a:r>
          </a:p>
          <a:p>
            <a:pPr lvl="1"/>
            <a:r>
              <a:rPr lang="en-US" dirty="0"/>
              <a:t>Grass stormwater drains to help reduce pollutant runoff </a:t>
            </a:r>
          </a:p>
          <a:p>
            <a:pPr marL="457200" lvl="1" indent="0">
              <a:buNone/>
            </a:pPr>
            <a:endParaRPr lang="en-US" dirty="0"/>
          </a:p>
          <a:p>
            <a:pPr lvl="1"/>
            <a:endParaRPr lang="en-US" dirty="0"/>
          </a:p>
        </p:txBody>
      </p:sp>
    </p:spTree>
    <p:extLst>
      <p:ext uri="{BB962C8B-B14F-4D97-AF65-F5344CB8AC3E}">
        <p14:creationId xmlns:p14="http://schemas.microsoft.com/office/powerpoint/2010/main" val="194051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47840B-2A27-4EC3-B922-72CF518ACB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305" y="307609"/>
            <a:ext cx="3897885" cy="3121389"/>
          </a:xfrm>
          <a:prstGeom prst="rect">
            <a:avLst/>
          </a:prstGeom>
          <a:noFill/>
          <a:ln>
            <a:noFill/>
          </a:ln>
        </p:spPr>
      </p:pic>
      <p:pic>
        <p:nvPicPr>
          <p:cNvPr id="7" name="Picture 6">
            <a:extLst>
              <a:ext uri="{FF2B5EF4-FFF2-40B4-BE49-F238E27FC236}">
                <a16:creationId xmlns:a16="http://schemas.microsoft.com/office/drawing/2014/main" id="{080F591B-2CE0-4CE7-889D-9BEC9AAFCFA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40305" y="3733648"/>
            <a:ext cx="3168448" cy="3124351"/>
          </a:xfrm>
          <a:prstGeom prst="rect">
            <a:avLst/>
          </a:prstGeom>
          <a:noFill/>
          <a:ln>
            <a:noFill/>
          </a:ln>
        </p:spPr>
      </p:pic>
      <p:pic>
        <p:nvPicPr>
          <p:cNvPr id="9" name="Picture 8">
            <a:extLst>
              <a:ext uri="{FF2B5EF4-FFF2-40B4-BE49-F238E27FC236}">
                <a16:creationId xmlns:a16="http://schemas.microsoft.com/office/drawing/2014/main" id="{597E038C-EC61-4ACC-9B75-BACF3ACF3E1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08880" y="307610"/>
            <a:ext cx="2448372" cy="3121390"/>
          </a:xfrm>
          <a:prstGeom prst="rect">
            <a:avLst/>
          </a:prstGeom>
          <a:noFill/>
          <a:ln>
            <a:noFill/>
          </a:ln>
        </p:spPr>
      </p:pic>
      <p:pic>
        <p:nvPicPr>
          <p:cNvPr id="1027" name="Picture 1" descr="cid:image006.jpg@01D71C13.18797B90">
            <a:extLst>
              <a:ext uri="{FF2B5EF4-FFF2-40B4-BE49-F238E27FC236}">
                <a16:creationId xmlns:a16="http://schemas.microsoft.com/office/drawing/2014/main" id="{09D787A9-4F82-4747-9E2B-A523473AD0B9}"/>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708880" y="3733647"/>
            <a:ext cx="4063195" cy="31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920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05DB-05DC-4022-AF29-541782DAADC0}"/>
              </a:ext>
            </a:extLst>
          </p:cNvPr>
          <p:cNvSpPr>
            <a:spLocks noGrp="1"/>
          </p:cNvSpPr>
          <p:nvPr>
            <p:ph type="title"/>
          </p:nvPr>
        </p:nvSpPr>
        <p:spPr>
          <a:xfrm>
            <a:off x="1577009" y="5298814"/>
            <a:ext cx="9781829" cy="1280890"/>
          </a:xfrm>
        </p:spPr>
        <p:txBody>
          <a:bodyPr>
            <a:noAutofit/>
          </a:bodyPr>
          <a:lstStyle/>
          <a:p>
            <a:r>
              <a:rPr lang="en-US" sz="2000" dirty="0"/>
              <a:t>Keeping non point source pollution including sediment out of our state waters is the ultimate goal of the program. 22% of freshwater fish species, 28% of mollusks, and 36% of crayfishes are imperiled in Georgia because of sediment and other contaminates.  * Credit Scott Brazell </a:t>
            </a:r>
            <a:br>
              <a:rPr lang="en-US" sz="2000" dirty="0"/>
            </a:br>
            <a:endParaRPr lang="en-US" sz="2000" dirty="0"/>
          </a:p>
        </p:txBody>
      </p:sp>
      <p:pic>
        <p:nvPicPr>
          <p:cNvPr id="5" name="Picture 4">
            <a:extLst>
              <a:ext uri="{FF2B5EF4-FFF2-40B4-BE49-F238E27FC236}">
                <a16:creationId xmlns:a16="http://schemas.microsoft.com/office/drawing/2014/main" id="{4043179A-8ABB-4862-BFBA-C3F917652C4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01796" y="585084"/>
            <a:ext cx="4762830" cy="3682116"/>
          </a:xfrm>
          <a:prstGeom prst="rect">
            <a:avLst/>
          </a:prstGeom>
          <a:noFill/>
          <a:ln>
            <a:noFill/>
          </a:ln>
        </p:spPr>
      </p:pic>
      <p:pic>
        <p:nvPicPr>
          <p:cNvPr id="7" name="Picture 6">
            <a:extLst>
              <a:ext uri="{FF2B5EF4-FFF2-40B4-BE49-F238E27FC236}">
                <a16:creationId xmlns:a16="http://schemas.microsoft.com/office/drawing/2014/main" id="{7C97F1B4-C10D-479B-9AAC-1EA23BCF07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82678" y="585084"/>
            <a:ext cx="3458818" cy="4410986"/>
          </a:xfrm>
          <a:prstGeom prst="rect">
            <a:avLst/>
          </a:prstGeom>
          <a:noFill/>
          <a:ln>
            <a:noFill/>
          </a:ln>
        </p:spPr>
      </p:pic>
    </p:spTree>
    <p:extLst>
      <p:ext uri="{BB962C8B-B14F-4D97-AF65-F5344CB8AC3E}">
        <p14:creationId xmlns:p14="http://schemas.microsoft.com/office/powerpoint/2010/main" val="128680378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245</TotalTime>
  <Words>696</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Wisp</vt:lpstr>
      <vt:lpstr> </vt:lpstr>
      <vt:lpstr>Stormwater Management Article 11 </vt:lpstr>
      <vt:lpstr>Ordinances, Permits, Regulations</vt:lpstr>
      <vt:lpstr>Ordinances, Permits, Regulations</vt:lpstr>
      <vt:lpstr>Code Enforcement Department</vt:lpstr>
      <vt:lpstr>Additional County Projects </vt:lpstr>
      <vt:lpstr>PowerPoint Presentation</vt:lpstr>
      <vt:lpstr>Keeping non point source pollution including sediment out of our state waters is the ultimate goal of the program. 22% of freshwater fish species, 28% of mollusks, and 36% of crayfishes are imperiled in Georgia because of sediment and other contaminates.  * Credit Scott Brazell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Shalana D. McNamee</dc:creator>
  <cp:lastModifiedBy>Shalana D. McNamee</cp:lastModifiedBy>
  <cp:revision>27</cp:revision>
  <cp:lastPrinted>2021-07-02T14:01:48Z</cp:lastPrinted>
  <dcterms:created xsi:type="dcterms:W3CDTF">2021-07-01T13:12:59Z</dcterms:created>
  <dcterms:modified xsi:type="dcterms:W3CDTF">2021-07-12T19:04:17Z</dcterms:modified>
</cp:coreProperties>
</file>