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62" r:id="rId6"/>
    <p:sldId id="259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4F71297-AE24-4ADD-824D-E238A69B703A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FC6921F-3698-4DC8-9A28-42CD6188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51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0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7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1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4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5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6921F-3698-4DC8-9A28-42CD61884D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F9E5AC-CC7E-4CB8-A950-FCDF56596963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CCABEF-6538-4DF1-A3FE-4FEFEDCCE8D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City of Fernandina Beach </a:t>
            </a:r>
            <a:br>
              <a:rPr lang="en-US" dirty="0"/>
            </a:br>
            <a:r>
              <a:rPr lang="en-US" dirty="0"/>
              <a:t>Stormwater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 Desilet, PE, CFM</a:t>
            </a:r>
          </a:p>
          <a:p>
            <a:r>
              <a:rPr lang="en-US" dirty="0"/>
              <a:t>Stormwater Director</a:t>
            </a:r>
          </a:p>
        </p:txBody>
      </p:sp>
    </p:spTree>
    <p:extLst>
      <p:ext uri="{BB962C8B-B14F-4D97-AF65-F5344CB8AC3E}">
        <p14:creationId xmlns:p14="http://schemas.microsoft.com/office/powerpoint/2010/main" val="93750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Stormwater Department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Stormwater Ordinance passed in 2012</a:t>
            </a:r>
          </a:p>
          <a:p>
            <a:r>
              <a:rPr lang="en-US" dirty="0"/>
              <a:t>Management under Streets and Utilities Departments</a:t>
            </a:r>
          </a:p>
          <a:p>
            <a:r>
              <a:rPr lang="en-US" dirty="0"/>
              <a:t>Department funded Street Sweeping program and various drainage improvements</a:t>
            </a:r>
          </a:p>
          <a:p>
            <a:r>
              <a:rPr lang="en-US" dirty="0"/>
              <a:t>Dedicated Stormwater staff hired in 2016</a:t>
            </a:r>
          </a:p>
          <a:p>
            <a:r>
              <a:rPr lang="en-US" dirty="0"/>
              <a:t>Department operates as an enterprise fund</a:t>
            </a:r>
          </a:p>
        </p:txBody>
      </p:sp>
    </p:spTree>
    <p:extLst>
      <p:ext uri="{BB962C8B-B14F-4D97-AF65-F5344CB8AC3E}">
        <p14:creationId xmlns:p14="http://schemas.microsoft.com/office/powerpoint/2010/main" val="372031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Department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Stormwater utility fee ($820,000/ </a:t>
            </a:r>
            <a:r>
              <a:rPr lang="en-US" dirty="0" err="1"/>
              <a:t>yr</a:t>
            </a:r>
            <a:r>
              <a:rPr lang="en-US" dirty="0"/>
              <a:t>)</a:t>
            </a:r>
          </a:p>
          <a:p>
            <a:r>
              <a:rPr lang="en-US" dirty="0"/>
              <a:t>Grant funding</a:t>
            </a:r>
          </a:p>
          <a:p>
            <a:r>
              <a:rPr lang="en-US" dirty="0"/>
              <a:t>2015/16</a:t>
            </a:r>
          </a:p>
          <a:p>
            <a:pPr lvl="1"/>
            <a:r>
              <a:rPr lang="en-US" dirty="0"/>
              <a:t>$900,000 State Appropriation – North Fletcher Improvements</a:t>
            </a:r>
          </a:p>
          <a:p>
            <a:pPr lvl="1"/>
            <a:r>
              <a:rPr lang="en-US" dirty="0"/>
              <a:t>$500,000 SJRWMD cost share – swale construction</a:t>
            </a:r>
          </a:p>
          <a:p>
            <a:pPr lvl="0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2016/17</a:t>
            </a:r>
          </a:p>
          <a:p>
            <a:pPr lvl="1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$450,000 State Appropriation – Downtown Drainage Improvements – Alachua St.</a:t>
            </a:r>
          </a:p>
          <a:p>
            <a:pPr lvl="0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2017/18</a:t>
            </a:r>
          </a:p>
          <a:p>
            <a:pPr lvl="1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$830,000 FEMA Grant – Downtown Drainage Improvements – Alachua St.</a:t>
            </a:r>
          </a:p>
          <a:p>
            <a:pPr lvl="1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$500,000 State Appropriation – Waterfront Flood Protection Project</a:t>
            </a:r>
          </a:p>
          <a:p>
            <a:pPr lvl="0">
              <a:buClr>
                <a:srgbClr val="0BD0D9"/>
              </a:buClr>
            </a:pPr>
            <a:r>
              <a:rPr lang="en-US" sz="2800" dirty="0">
                <a:solidFill>
                  <a:prstClr val="black"/>
                </a:solidFill>
              </a:rPr>
              <a:t>2018/19</a:t>
            </a:r>
          </a:p>
          <a:p>
            <a:pPr lvl="1">
              <a:buClr>
                <a:srgbClr val="0BD0D9"/>
              </a:buClr>
            </a:pPr>
            <a:r>
              <a:rPr lang="en-US" sz="2600" dirty="0">
                <a:solidFill>
                  <a:prstClr val="black"/>
                </a:solidFill>
              </a:rPr>
              <a:t>$37,500 FDEP Grant – Waterfront Resiliency Master Plan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2019/20</a:t>
            </a:r>
          </a:p>
          <a:p>
            <a:pPr lvl="1">
              <a:buClr>
                <a:srgbClr val="0BD0D9"/>
              </a:buClr>
            </a:pPr>
            <a:r>
              <a:rPr lang="en-US" dirty="0">
                <a:solidFill>
                  <a:prstClr val="black"/>
                </a:solidFill>
              </a:rPr>
              <a:t>$420,000 SJRWMD Cost Share – Drainage &amp; Water Quality</a:t>
            </a:r>
          </a:p>
          <a:p>
            <a:pPr lvl="1"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4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9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Guiding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/>
              <a:t>Stormwater Master Plan</a:t>
            </a:r>
          </a:p>
          <a:p>
            <a:pPr lvl="1"/>
            <a:r>
              <a:rPr lang="en-US" sz="2900" dirty="0"/>
              <a:t>Comprehensive Plan requirement, updated every 3-4 years</a:t>
            </a:r>
          </a:p>
          <a:p>
            <a:pPr lvl="1"/>
            <a:r>
              <a:rPr lang="en-US" sz="2900" dirty="0"/>
              <a:t>Identifies problem areas, provides conceptual solution and preliminary cost estimate.</a:t>
            </a:r>
          </a:p>
          <a:p>
            <a:r>
              <a:rPr lang="en-US" sz="2900" dirty="0"/>
              <a:t>Resiliency Master Plan</a:t>
            </a:r>
          </a:p>
          <a:p>
            <a:pPr lvl="1"/>
            <a:r>
              <a:rPr lang="en-US" sz="2900" dirty="0"/>
              <a:t>Consolidates information concerning vulnerability, adaptation and sea level rise</a:t>
            </a:r>
          </a:p>
          <a:p>
            <a:pPr lvl="1"/>
            <a:r>
              <a:rPr lang="en-US" sz="2900" dirty="0"/>
              <a:t>First Phase centered on downtown waterfront</a:t>
            </a:r>
          </a:p>
          <a:p>
            <a:pPr lvl="1"/>
            <a:r>
              <a:rPr lang="en-US" sz="2900" dirty="0"/>
              <a:t>Future Phases will address other areas of the City</a:t>
            </a:r>
          </a:p>
          <a:p>
            <a:pPr lvl="1"/>
            <a:r>
              <a:rPr lang="en-US" sz="2900" dirty="0"/>
              <a:t>Scoring system for Capital Improvement Projects to ensure that all identified components of resiliency are addressed.</a:t>
            </a:r>
          </a:p>
          <a:p>
            <a:pPr lvl="1"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00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9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/>
              <a:t>Florida Stormwater Association</a:t>
            </a:r>
          </a:p>
          <a:p>
            <a:pPr lvl="1"/>
            <a:r>
              <a:rPr lang="en-US" sz="2900" dirty="0"/>
              <a:t>Provides training opportunities for field personnel and management</a:t>
            </a:r>
          </a:p>
          <a:p>
            <a:pPr lvl="1"/>
            <a:r>
              <a:rPr lang="en-US" sz="2900" dirty="0"/>
              <a:t>Annual Stormwater Utility Report includes research and information on how other communities structure Stormwater Utilities </a:t>
            </a:r>
          </a:p>
          <a:p>
            <a:pPr lvl="1"/>
            <a:r>
              <a:rPr lang="en-US" sz="2900" dirty="0"/>
              <a:t>Annual Conference provides presentations on approaches to utility management, sea level rise, resiliency and flooding issues as well as information on latest products and technology</a:t>
            </a:r>
          </a:p>
          <a:p>
            <a:pPr lvl="0">
              <a:buClr>
                <a:srgbClr val="0BD0D9"/>
              </a:buClr>
            </a:pPr>
            <a:r>
              <a:rPr lang="en-US" sz="2900" dirty="0">
                <a:solidFill>
                  <a:prstClr val="black"/>
                </a:solidFill>
              </a:rPr>
              <a:t>Florida Floodplain Managers Association </a:t>
            </a:r>
          </a:p>
          <a:p>
            <a:pPr lvl="1">
              <a:buClr>
                <a:srgbClr val="0BD0D9"/>
              </a:buClr>
            </a:pPr>
            <a:r>
              <a:rPr lang="en-US" sz="2900" dirty="0">
                <a:solidFill>
                  <a:prstClr val="black"/>
                </a:solidFill>
              </a:rPr>
              <a:t>Provides resources on FEMA requirements and guidance to inform building code and land development code revisions</a:t>
            </a:r>
          </a:p>
          <a:p>
            <a:pPr lvl="1">
              <a:buClr>
                <a:srgbClr val="0BD0D9"/>
              </a:buClr>
            </a:pPr>
            <a:r>
              <a:rPr lang="en-US" sz="2900" dirty="0">
                <a:solidFill>
                  <a:prstClr val="black"/>
                </a:solidFill>
              </a:rPr>
              <a:t>Training and continuing education opportunities</a:t>
            </a:r>
          </a:p>
          <a:p>
            <a:pPr lvl="1"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2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Municipal Conceptual Stormwater Permit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Includes infrastructure improvement projects as well as redevelopment of private property in the historic downtown area</a:t>
            </a:r>
          </a:p>
          <a:p>
            <a:r>
              <a:rPr lang="en-US" dirty="0"/>
              <a:t>Evaluates existing land uses and runoff pollution loading</a:t>
            </a:r>
          </a:p>
          <a:p>
            <a:r>
              <a:rPr lang="en-US" dirty="0"/>
              <a:t>Establishes minimum water quality improvement requirements for projects in the permit area</a:t>
            </a:r>
          </a:p>
          <a:p>
            <a:r>
              <a:rPr lang="en-US" dirty="0"/>
              <a:t>Provides option for private properties to contribute to proportional share of public improvements that incorporate water quality features in lieu of onsite treatment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7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1858</TotalTime>
  <Words>353</Words>
  <Application>Microsoft Office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Flow</vt:lpstr>
      <vt:lpstr>City of Fernandina Beach  Stormwater Management</vt:lpstr>
      <vt:lpstr>Stormwater Department History</vt:lpstr>
      <vt:lpstr>Department funding</vt:lpstr>
      <vt:lpstr>Guiding Documents</vt:lpstr>
      <vt:lpstr>Resources</vt:lpstr>
      <vt:lpstr>Municipal Conceptual Stormwater Permit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 Desilet</dc:creator>
  <cp:lastModifiedBy>Andre Desilet</cp:lastModifiedBy>
  <cp:revision>17</cp:revision>
  <cp:lastPrinted>2018-08-22T21:17:31Z</cp:lastPrinted>
  <dcterms:created xsi:type="dcterms:W3CDTF">2018-08-22T16:31:12Z</dcterms:created>
  <dcterms:modified xsi:type="dcterms:W3CDTF">2020-07-29T20:27:45Z</dcterms:modified>
</cp:coreProperties>
</file>