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2"/>
  </p:notesMasterIdLst>
  <p:sldIdLst>
    <p:sldId id="263" r:id="rId2"/>
    <p:sldId id="484" r:id="rId3"/>
    <p:sldId id="485" r:id="rId4"/>
    <p:sldId id="379" r:id="rId5"/>
    <p:sldId id="491" r:id="rId6"/>
    <p:sldId id="483" r:id="rId7"/>
    <p:sldId id="489" r:id="rId8"/>
    <p:sldId id="385" r:id="rId9"/>
    <p:sldId id="492" r:id="rId10"/>
    <p:sldId id="490" r:id="rId11"/>
    <p:sldId id="493" r:id="rId12"/>
    <p:sldId id="399" r:id="rId13"/>
    <p:sldId id="400" r:id="rId14"/>
    <p:sldId id="486" r:id="rId15"/>
    <p:sldId id="487" r:id="rId16"/>
    <p:sldId id="401" r:id="rId17"/>
    <p:sldId id="402" r:id="rId18"/>
    <p:sldId id="465" r:id="rId19"/>
    <p:sldId id="475" r:id="rId20"/>
    <p:sldId id="474"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mpanion" initials="RC" lastIdx="1" clrIdx="0">
    <p:extLst>
      <p:ext uri="{19B8F6BF-5375-455C-9EA6-DF929625EA0E}">
        <p15:presenceInfo xmlns:p15="http://schemas.microsoft.com/office/powerpoint/2012/main" userId="S::rcompanion@nassaucountyfl.com::6a56379a-2ab7-4337-90f4-885c42e4b3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26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3212" autoAdjust="0"/>
  </p:normalViewPr>
  <p:slideViewPr>
    <p:cSldViewPr snapToGrid="0">
      <p:cViewPr varScale="1">
        <p:scale>
          <a:sx n="83" d="100"/>
          <a:sy n="83"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6T11:22:20.030"/>
    </inkml:context>
    <inkml:brush xml:id="br0">
      <inkml:brushProperty name="width" value="0.05" units="cm"/>
      <inkml:brushProperty name="height" value="0.05" units="cm"/>
      <inkml:brushProperty name="color" value="#FFC114"/>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2748" tIns="46374" rIns="92748" bIns="46374"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5"/>
          </a:xfrm>
          <a:prstGeom prst="rect">
            <a:avLst/>
          </a:prstGeom>
        </p:spPr>
        <p:txBody>
          <a:bodyPr vert="horz" lIns="92748" tIns="46374" rIns="92748" bIns="46374" rtlCol="0"/>
          <a:lstStyle>
            <a:lvl1pPr algn="r">
              <a:defRPr sz="1200"/>
            </a:lvl1pPr>
          </a:lstStyle>
          <a:p>
            <a:fld id="{E2985723-625D-4FCE-ABE9-27DD5221A09A}" type="datetimeFigureOut">
              <a:rPr lang="en-US" smtClean="0"/>
              <a:t>9/17/2020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748" tIns="46374" rIns="92748" bIns="46374"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2748" tIns="46374" rIns="92748" bIns="463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92748" tIns="46374" rIns="92748" bIns="463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2748" tIns="46374" rIns="92748" bIns="46374" rtlCol="0" anchor="b"/>
          <a:lstStyle>
            <a:lvl1pPr algn="r">
              <a:defRPr sz="1200"/>
            </a:lvl1pPr>
          </a:lstStyle>
          <a:p>
            <a:fld id="{A9E6D305-732A-47C3-B7A8-DF7BE526822C}" type="slidenum">
              <a:rPr lang="en-US" smtClean="0"/>
              <a:t>‹#›</a:t>
            </a:fld>
            <a:endParaRPr lang="en-US" dirty="0"/>
          </a:p>
        </p:txBody>
      </p:sp>
    </p:spTree>
    <p:extLst>
      <p:ext uri="{BB962C8B-B14F-4D97-AF65-F5344CB8AC3E}">
        <p14:creationId xmlns:p14="http://schemas.microsoft.com/office/powerpoint/2010/main" val="2653325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034E-ED14-49E6-B079-A225CD25383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981835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8507">
              <a:defRPr/>
            </a:pPr>
            <a:fld id="{A9E6D305-732A-47C3-B7A8-DF7BE526822C}" type="slidenum">
              <a:rPr lang="en-US">
                <a:solidFill>
                  <a:prstClr val="black"/>
                </a:solidFill>
                <a:latin typeface="Calibri" panose="020F0502020204030204"/>
              </a:rPr>
              <a:pPr defTabSz="948507">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6249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8507">
              <a:defRPr/>
            </a:pPr>
            <a:fld id="{A9E6D305-732A-47C3-B7A8-DF7BE526822C}" type="slidenum">
              <a:rPr lang="en-US">
                <a:solidFill>
                  <a:prstClr val="black"/>
                </a:solidFill>
                <a:latin typeface="Calibri" panose="020F0502020204030204"/>
              </a:rPr>
              <a:pPr defTabSz="948507">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6708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8507">
              <a:defRPr/>
            </a:pPr>
            <a:fld id="{A9E6D305-732A-47C3-B7A8-DF7BE526822C}" type="slidenum">
              <a:rPr lang="en-US">
                <a:solidFill>
                  <a:prstClr val="black"/>
                </a:solidFill>
                <a:latin typeface="Calibri" panose="020F0502020204030204"/>
              </a:rPr>
              <a:pPr defTabSz="948507">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20744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8507">
              <a:defRPr/>
            </a:pPr>
            <a:fld id="{A9E6D305-732A-47C3-B7A8-DF7BE526822C}" type="slidenum">
              <a:rPr lang="en-US">
                <a:solidFill>
                  <a:prstClr val="black"/>
                </a:solidFill>
                <a:latin typeface="Calibri" panose="020F0502020204030204"/>
              </a:rPr>
              <a:pPr defTabSz="948507">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34944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Implements WNHP</a:t>
            </a:r>
          </a:p>
          <a:p>
            <a:r>
              <a:rPr lang="en-US" dirty="0"/>
              <a:t>Get ahead of development</a:t>
            </a:r>
          </a:p>
        </p:txBody>
      </p:sp>
      <p:sp>
        <p:nvSpPr>
          <p:cNvPr id="4" name="Slide Number Placeholder 3"/>
          <p:cNvSpPr>
            <a:spLocks noGrp="1"/>
          </p:cNvSpPr>
          <p:nvPr>
            <p:ph type="sldNum" sz="quarter" idx="10"/>
          </p:nvPr>
        </p:nvSpPr>
        <p:spPr/>
        <p:txBody>
          <a:bodyPr/>
          <a:lstStyle/>
          <a:p>
            <a:fld id="{C69D034E-ED14-49E6-B079-A225CD25383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66287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6D305-732A-47C3-B7A8-DF7BE526822C}" type="slidenum">
              <a:rPr lang="en-US" smtClean="0"/>
              <a:t>19</a:t>
            </a:fld>
            <a:endParaRPr lang="en-US" dirty="0"/>
          </a:p>
        </p:txBody>
      </p:sp>
    </p:spTree>
    <p:extLst>
      <p:ext uri="{BB962C8B-B14F-4D97-AF65-F5344CB8AC3E}">
        <p14:creationId xmlns:p14="http://schemas.microsoft.com/office/powerpoint/2010/main" val="3901275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6D305-732A-47C3-B7A8-DF7BE526822C}" type="slidenum">
              <a:rPr lang="en-US" smtClean="0"/>
              <a:t>20</a:t>
            </a:fld>
            <a:endParaRPr lang="en-US" dirty="0"/>
          </a:p>
        </p:txBody>
      </p:sp>
    </p:spTree>
    <p:extLst>
      <p:ext uri="{BB962C8B-B14F-4D97-AF65-F5344CB8AC3E}">
        <p14:creationId xmlns:p14="http://schemas.microsoft.com/office/powerpoint/2010/main" val="356655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8507">
              <a:defRPr/>
            </a:pPr>
            <a:fld id="{A9E6D305-732A-47C3-B7A8-DF7BE526822C}" type="slidenum">
              <a:rPr lang="en-US">
                <a:solidFill>
                  <a:prstClr val="black"/>
                </a:solidFill>
                <a:latin typeface="Calibri" panose="020F0502020204030204"/>
              </a:rPr>
              <a:pPr defTabSz="948507">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7393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8507">
              <a:defRPr/>
            </a:pPr>
            <a:fld id="{A9E6D305-732A-47C3-B7A8-DF7BE526822C}" type="slidenum">
              <a:rPr lang="en-US">
                <a:solidFill>
                  <a:prstClr val="black"/>
                </a:solidFill>
                <a:latin typeface="Calibri" panose="020F0502020204030204"/>
              </a:rPr>
              <a:pPr defTabSz="948507">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27578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034E-ED14-49E6-B079-A225CD25383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981835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8507">
              <a:defRPr/>
            </a:pPr>
            <a:fld id="{A9E6D305-732A-47C3-B7A8-DF7BE526822C}" type="slidenum">
              <a:rPr lang="en-US">
                <a:solidFill>
                  <a:prstClr val="black"/>
                </a:solidFill>
                <a:latin typeface="Calibri" panose="020F0502020204030204"/>
              </a:rPr>
              <a:pPr defTabSz="948507">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93432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8507">
              <a:defRPr/>
            </a:pPr>
            <a:fld id="{A9E6D305-732A-47C3-B7A8-DF7BE526822C}" type="slidenum">
              <a:rPr lang="en-US">
                <a:solidFill>
                  <a:prstClr val="black"/>
                </a:solidFill>
                <a:latin typeface="Calibri" panose="020F0502020204030204"/>
              </a:rPr>
              <a:pPr defTabSz="948507">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9775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8507">
              <a:defRPr/>
            </a:pPr>
            <a:fld id="{A9E6D305-732A-47C3-B7A8-DF7BE526822C}" type="slidenum">
              <a:rPr lang="en-US">
                <a:solidFill>
                  <a:prstClr val="black"/>
                </a:solidFill>
                <a:latin typeface="Calibri" panose="020F0502020204030204"/>
              </a:rPr>
              <a:pPr defTabSz="948507">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77486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8507">
              <a:defRPr/>
            </a:pPr>
            <a:fld id="{A9E6D305-732A-47C3-B7A8-DF7BE526822C}" type="slidenum">
              <a:rPr lang="en-US">
                <a:solidFill>
                  <a:prstClr val="black"/>
                </a:solidFill>
                <a:latin typeface="Calibri" panose="020F0502020204030204"/>
              </a:rPr>
              <a:pPr defTabSz="948507">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11428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8507">
              <a:defRPr/>
            </a:pPr>
            <a:fld id="{A9E6D305-732A-47C3-B7A8-DF7BE526822C}" type="slidenum">
              <a:rPr lang="en-US">
                <a:solidFill>
                  <a:prstClr val="black"/>
                </a:solidFill>
                <a:latin typeface="Calibri" panose="020F0502020204030204"/>
              </a:rPr>
              <a:pPr defTabSz="948507">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96373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E2D7D-CDFB-467B-AEB8-C5F9E741F43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821C6CB-D2BA-486D-A8B4-13A1AFB0C7A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98588DF-93C7-46D4-A76D-8B4062A314E9}"/>
              </a:ext>
            </a:extLst>
          </p:cNvPr>
          <p:cNvSpPr>
            <a:spLocks noGrp="1"/>
          </p:cNvSpPr>
          <p:nvPr>
            <p:ph type="dt" sz="half" idx="10"/>
          </p:nvPr>
        </p:nvSpPr>
        <p:spPr/>
        <p:txBody>
          <a:bodyPr/>
          <a:lstStyle/>
          <a:p>
            <a:fld id="{4AAD347D-5ACD-4C99-B74B-A9C85AD731AF}" type="datetimeFigureOut">
              <a:rPr lang="en-US" smtClean="0">
                <a:solidFill>
                  <a:prstClr val="white">
                    <a:tint val="75000"/>
                    <a:alpha val="60000"/>
                  </a:prstClr>
                </a:solidFill>
              </a:rPr>
              <a:pPr/>
              <a:t>9/17/2020</a:t>
            </a:fld>
            <a:endParaRPr lang="en-US" dirty="0">
              <a:solidFill>
                <a:prstClr val="white">
                  <a:tint val="75000"/>
                  <a:alpha val="60000"/>
                </a:prstClr>
              </a:solidFill>
            </a:endParaRPr>
          </a:p>
        </p:txBody>
      </p:sp>
      <p:sp>
        <p:nvSpPr>
          <p:cNvPr id="5" name="Footer Placeholder 4">
            <a:extLst>
              <a:ext uri="{FF2B5EF4-FFF2-40B4-BE49-F238E27FC236}">
                <a16:creationId xmlns:a16="http://schemas.microsoft.com/office/drawing/2014/main" id="{54551EFA-D1F4-41D9-B44D-660FFBE08C1B}"/>
              </a:ext>
            </a:extLst>
          </p:cNvPr>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a:extLst>
              <a:ext uri="{FF2B5EF4-FFF2-40B4-BE49-F238E27FC236}">
                <a16:creationId xmlns:a16="http://schemas.microsoft.com/office/drawing/2014/main" id="{5EED5F3F-644C-461F-B219-C03D41968302}"/>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37959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7FBDC-EB1A-4E12-AC46-E7D7A26BB7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1CA2AF-4BAE-459B-9550-BF9639E74B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90DC6-F770-4399-B893-E53B472A6355}"/>
              </a:ext>
            </a:extLst>
          </p:cNvPr>
          <p:cNvSpPr>
            <a:spLocks noGrp="1"/>
          </p:cNvSpPr>
          <p:nvPr>
            <p:ph type="dt" sz="half" idx="10"/>
          </p:nvPr>
        </p:nvSpPr>
        <p:spPr/>
        <p:txBody>
          <a:bodyPr/>
          <a:lstStyle/>
          <a:p>
            <a:fld id="{4509A250-FF31-4206-8172-F9D3106AACB1}" type="datetimeFigureOut">
              <a:rPr lang="en-US" smtClean="0">
                <a:solidFill>
                  <a:prstClr val="white">
                    <a:tint val="75000"/>
                    <a:alpha val="60000"/>
                  </a:prstClr>
                </a:solidFill>
              </a:rPr>
              <a:pPr/>
              <a:t>9/17/2020</a:t>
            </a:fld>
            <a:endParaRPr lang="en-US" dirty="0">
              <a:solidFill>
                <a:prstClr val="white">
                  <a:tint val="75000"/>
                  <a:alpha val="60000"/>
                </a:prstClr>
              </a:solidFill>
            </a:endParaRPr>
          </a:p>
        </p:txBody>
      </p:sp>
      <p:sp>
        <p:nvSpPr>
          <p:cNvPr id="5" name="Footer Placeholder 4">
            <a:extLst>
              <a:ext uri="{FF2B5EF4-FFF2-40B4-BE49-F238E27FC236}">
                <a16:creationId xmlns:a16="http://schemas.microsoft.com/office/drawing/2014/main" id="{B486EBC7-477B-4495-8198-B7C38C002891}"/>
              </a:ext>
            </a:extLst>
          </p:cNvPr>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a:extLst>
              <a:ext uri="{FF2B5EF4-FFF2-40B4-BE49-F238E27FC236}">
                <a16:creationId xmlns:a16="http://schemas.microsoft.com/office/drawing/2014/main" id="{2E8DB363-601D-479B-BD23-E25718DF0DEF}"/>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9824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7B3817-A40D-49C9-BFC4-7B4E9D3D910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2FB7D9-EB97-4F4C-9BE5-1B0879A9EF20}"/>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C7AEE-E5E6-4368-A517-C93418F52B25}"/>
              </a:ext>
            </a:extLst>
          </p:cNvPr>
          <p:cNvSpPr>
            <a:spLocks noGrp="1"/>
          </p:cNvSpPr>
          <p:nvPr>
            <p:ph type="dt" sz="half" idx="10"/>
          </p:nvPr>
        </p:nvSpPr>
        <p:spPr/>
        <p:txBody>
          <a:bodyPr/>
          <a:lstStyle/>
          <a:p>
            <a:fld id="{4509A250-FF31-4206-8172-F9D3106AACB1}" type="datetimeFigureOut">
              <a:rPr lang="en-US" smtClean="0">
                <a:solidFill>
                  <a:prstClr val="white">
                    <a:tint val="75000"/>
                    <a:alpha val="60000"/>
                  </a:prstClr>
                </a:solidFill>
              </a:rPr>
              <a:pPr/>
              <a:t>9/17/2020</a:t>
            </a:fld>
            <a:endParaRPr lang="en-US" dirty="0">
              <a:solidFill>
                <a:prstClr val="white">
                  <a:tint val="75000"/>
                  <a:alpha val="60000"/>
                </a:prstClr>
              </a:solidFill>
            </a:endParaRPr>
          </a:p>
        </p:txBody>
      </p:sp>
      <p:sp>
        <p:nvSpPr>
          <p:cNvPr id="5" name="Footer Placeholder 4">
            <a:extLst>
              <a:ext uri="{FF2B5EF4-FFF2-40B4-BE49-F238E27FC236}">
                <a16:creationId xmlns:a16="http://schemas.microsoft.com/office/drawing/2014/main" id="{5B41CC49-2609-4B62-929D-13C5B6392832}"/>
              </a:ext>
            </a:extLst>
          </p:cNvPr>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a:extLst>
              <a:ext uri="{FF2B5EF4-FFF2-40B4-BE49-F238E27FC236}">
                <a16:creationId xmlns:a16="http://schemas.microsoft.com/office/drawing/2014/main" id="{7DF75374-12A4-4DC0-92AB-AE1A3FA22F5C}"/>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9951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67D99-ED5C-4EF3-997E-E4875ED7E3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BA087E-E467-4DA1-9EA8-983E44C691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4B13D-C688-435A-AD96-D0DD969F6DD4}"/>
              </a:ext>
            </a:extLst>
          </p:cNvPr>
          <p:cNvSpPr>
            <a:spLocks noGrp="1"/>
          </p:cNvSpPr>
          <p:nvPr>
            <p:ph type="dt" sz="half" idx="10"/>
          </p:nvPr>
        </p:nvSpPr>
        <p:spPr/>
        <p:txBody>
          <a:bodyPr/>
          <a:lstStyle/>
          <a:p>
            <a:fld id="{4509A250-FF31-4206-8172-F9D3106AACB1}" type="datetimeFigureOut">
              <a:rPr lang="en-US" smtClean="0">
                <a:solidFill>
                  <a:prstClr val="white">
                    <a:tint val="75000"/>
                    <a:alpha val="60000"/>
                  </a:prstClr>
                </a:solidFill>
              </a:rPr>
              <a:pPr/>
              <a:t>9/17/2020</a:t>
            </a:fld>
            <a:endParaRPr lang="en-US" dirty="0">
              <a:solidFill>
                <a:prstClr val="white">
                  <a:tint val="75000"/>
                  <a:alpha val="60000"/>
                </a:prstClr>
              </a:solidFill>
            </a:endParaRPr>
          </a:p>
        </p:txBody>
      </p:sp>
      <p:sp>
        <p:nvSpPr>
          <p:cNvPr id="5" name="Footer Placeholder 4">
            <a:extLst>
              <a:ext uri="{FF2B5EF4-FFF2-40B4-BE49-F238E27FC236}">
                <a16:creationId xmlns:a16="http://schemas.microsoft.com/office/drawing/2014/main" id="{3F78DE49-B8DD-42BC-8789-1A69C58EEA79}"/>
              </a:ext>
            </a:extLst>
          </p:cNvPr>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a:extLst>
              <a:ext uri="{FF2B5EF4-FFF2-40B4-BE49-F238E27FC236}">
                <a16:creationId xmlns:a16="http://schemas.microsoft.com/office/drawing/2014/main" id="{E27AB72D-5F59-44FE-8EF6-6987066FC8BB}"/>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68628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5DC5-2494-4347-AC63-97CF40FE46A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DFC4CDE-2C47-4AB5-9983-403A95422EE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8F52F1-BFC3-4331-8DCC-AD0338C4AC79}"/>
              </a:ext>
            </a:extLst>
          </p:cNvPr>
          <p:cNvSpPr>
            <a:spLocks noGrp="1"/>
          </p:cNvSpPr>
          <p:nvPr>
            <p:ph type="dt" sz="half" idx="10"/>
          </p:nvPr>
        </p:nvSpPr>
        <p:spPr/>
        <p:txBody>
          <a:bodyPr/>
          <a:lstStyle/>
          <a:p>
            <a:fld id="{9796027F-7875-4030-9381-8BD8C4F21935}" type="datetimeFigureOut">
              <a:rPr lang="en-US" smtClean="0">
                <a:solidFill>
                  <a:prstClr val="white">
                    <a:tint val="75000"/>
                    <a:alpha val="60000"/>
                  </a:prstClr>
                </a:solidFill>
              </a:rPr>
              <a:pPr/>
              <a:t>9/17/2020</a:t>
            </a:fld>
            <a:endParaRPr lang="en-US" dirty="0">
              <a:solidFill>
                <a:prstClr val="white">
                  <a:tint val="75000"/>
                  <a:alpha val="60000"/>
                </a:prstClr>
              </a:solidFill>
            </a:endParaRPr>
          </a:p>
        </p:txBody>
      </p:sp>
      <p:sp>
        <p:nvSpPr>
          <p:cNvPr id="5" name="Footer Placeholder 4">
            <a:extLst>
              <a:ext uri="{FF2B5EF4-FFF2-40B4-BE49-F238E27FC236}">
                <a16:creationId xmlns:a16="http://schemas.microsoft.com/office/drawing/2014/main" id="{FD8BB4A7-95F1-46F5-AE37-437EF8B7059C}"/>
              </a:ext>
            </a:extLst>
          </p:cNvPr>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a:extLst>
              <a:ext uri="{FF2B5EF4-FFF2-40B4-BE49-F238E27FC236}">
                <a16:creationId xmlns:a16="http://schemas.microsoft.com/office/drawing/2014/main" id="{3065A7C9-039F-4F5D-9F7E-DF2578336659}"/>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9388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AB44-8676-47EF-98F3-C59E95F70F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59162F-F35F-4B45-A703-1955791D98B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292F6A-323F-48D9-A7B4-4675315D623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0E6670-1C57-4743-957C-5A24216E464C}"/>
              </a:ext>
            </a:extLst>
          </p:cNvPr>
          <p:cNvSpPr>
            <a:spLocks noGrp="1"/>
          </p:cNvSpPr>
          <p:nvPr>
            <p:ph type="dt" sz="half" idx="10"/>
          </p:nvPr>
        </p:nvSpPr>
        <p:spPr/>
        <p:txBody>
          <a:bodyPr/>
          <a:lstStyle/>
          <a:p>
            <a:fld id="{9796027F-7875-4030-9381-8BD8C4F21935}" type="datetimeFigureOut">
              <a:rPr lang="en-US" smtClean="0">
                <a:solidFill>
                  <a:prstClr val="white">
                    <a:tint val="75000"/>
                    <a:alpha val="60000"/>
                  </a:prstClr>
                </a:solidFill>
              </a:rPr>
              <a:pPr/>
              <a:t>9/17/2020</a:t>
            </a:fld>
            <a:endParaRPr lang="en-US" dirty="0">
              <a:solidFill>
                <a:prstClr val="white">
                  <a:tint val="75000"/>
                  <a:alpha val="60000"/>
                </a:prstClr>
              </a:solidFill>
            </a:endParaRPr>
          </a:p>
        </p:txBody>
      </p:sp>
      <p:sp>
        <p:nvSpPr>
          <p:cNvPr id="6" name="Footer Placeholder 5">
            <a:extLst>
              <a:ext uri="{FF2B5EF4-FFF2-40B4-BE49-F238E27FC236}">
                <a16:creationId xmlns:a16="http://schemas.microsoft.com/office/drawing/2014/main" id="{266E70A5-1526-48C7-8965-A5C3CD853599}"/>
              </a:ext>
            </a:extLst>
          </p:cNvPr>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a:extLst>
              <a:ext uri="{FF2B5EF4-FFF2-40B4-BE49-F238E27FC236}">
                <a16:creationId xmlns:a16="http://schemas.microsoft.com/office/drawing/2014/main" id="{E91D38F8-8125-4594-9FBD-827DE0DD1868}"/>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52945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7477-D74E-4E5C-9B4D-F10B9736411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7F09AA-EC26-4896-9081-BC6E44AA30A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C35716A-F55F-4C9A-B98B-26D5C4C0836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649BD1-57BC-4FBD-83EE-676201E8FA0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ACEF477-6020-44E1-9132-5D6E0591925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EAB681-6963-4DB4-9AB5-702DE826FF6C}"/>
              </a:ext>
            </a:extLst>
          </p:cNvPr>
          <p:cNvSpPr>
            <a:spLocks noGrp="1"/>
          </p:cNvSpPr>
          <p:nvPr>
            <p:ph type="dt" sz="half" idx="10"/>
          </p:nvPr>
        </p:nvSpPr>
        <p:spPr/>
        <p:txBody>
          <a:bodyPr/>
          <a:lstStyle/>
          <a:p>
            <a:fld id="{9796027F-7875-4030-9381-8BD8C4F21935}" type="datetimeFigureOut">
              <a:rPr lang="en-US" smtClean="0">
                <a:solidFill>
                  <a:prstClr val="white">
                    <a:tint val="75000"/>
                    <a:alpha val="60000"/>
                  </a:prstClr>
                </a:solidFill>
              </a:rPr>
              <a:pPr/>
              <a:t>9/17/2020</a:t>
            </a:fld>
            <a:endParaRPr lang="en-US" dirty="0">
              <a:solidFill>
                <a:prstClr val="white">
                  <a:tint val="75000"/>
                  <a:alpha val="60000"/>
                </a:prstClr>
              </a:solidFill>
            </a:endParaRPr>
          </a:p>
        </p:txBody>
      </p:sp>
      <p:sp>
        <p:nvSpPr>
          <p:cNvPr id="8" name="Footer Placeholder 7">
            <a:extLst>
              <a:ext uri="{FF2B5EF4-FFF2-40B4-BE49-F238E27FC236}">
                <a16:creationId xmlns:a16="http://schemas.microsoft.com/office/drawing/2014/main" id="{D5F8BD59-6A15-4F30-8981-DE5F99995C05}"/>
              </a:ext>
            </a:extLst>
          </p:cNvPr>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a:extLst>
              <a:ext uri="{FF2B5EF4-FFF2-40B4-BE49-F238E27FC236}">
                <a16:creationId xmlns:a16="http://schemas.microsoft.com/office/drawing/2014/main" id="{14E53828-5DA1-431E-BC23-90DE336DFFB6}"/>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1022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0A48-4D98-47EC-B7B8-548C023F34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59DE96-FC45-48AA-8594-97109F73AA5E}"/>
              </a:ext>
            </a:extLst>
          </p:cNvPr>
          <p:cNvSpPr>
            <a:spLocks noGrp="1"/>
          </p:cNvSpPr>
          <p:nvPr>
            <p:ph type="dt" sz="half" idx="10"/>
          </p:nvPr>
        </p:nvSpPr>
        <p:spPr/>
        <p:txBody>
          <a:bodyPr/>
          <a:lstStyle/>
          <a:p>
            <a:fld id="{4509A250-FF31-4206-8172-F9D3106AACB1}" type="datetimeFigureOut">
              <a:rPr lang="en-US" smtClean="0">
                <a:solidFill>
                  <a:prstClr val="white">
                    <a:tint val="75000"/>
                    <a:alpha val="60000"/>
                  </a:prstClr>
                </a:solidFill>
              </a:rPr>
              <a:pPr/>
              <a:t>9/17/2020</a:t>
            </a:fld>
            <a:endParaRPr lang="en-US" dirty="0">
              <a:solidFill>
                <a:prstClr val="white">
                  <a:tint val="75000"/>
                  <a:alpha val="60000"/>
                </a:prstClr>
              </a:solidFill>
            </a:endParaRPr>
          </a:p>
        </p:txBody>
      </p:sp>
      <p:sp>
        <p:nvSpPr>
          <p:cNvPr id="4" name="Footer Placeholder 3">
            <a:extLst>
              <a:ext uri="{FF2B5EF4-FFF2-40B4-BE49-F238E27FC236}">
                <a16:creationId xmlns:a16="http://schemas.microsoft.com/office/drawing/2014/main" id="{9EFCA520-1F76-4BB2-BEBD-8B0DC0B7E903}"/>
              </a:ext>
            </a:extLst>
          </p:cNvPr>
          <p:cNvSpPr>
            <a:spLocks noGrp="1"/>
          </p:cNvSpPr>
          <p:nvPr>
            <p:ph type="ftr" sz="quarter" idx="11"/>
          </p:nvPr>
        </p:nvSpPr>
        <p:spPr/>
        <p:txBody>
          <a:bodyPr/>
          <a:lstStyle/>
          <a:p>
            <a:endParaRPr lang="en-US" dirty="0">
              <a:solidFill>
                <a:prstClr val="white">
                  <a:tint val="75000"/>
                  <a:alpha val="60000"/>
                </a:prstClr>
              </a:solidFill>
            </a:endParaRPr>
          </a:p>
        </p:txBody>
      </p:sp>
      <p:sp>
        <p:nvSpPr>
          <p:cNvPr id="5" name="Slide Number Placeholder 4">
            <a:extLst>
              <a:ext uri="{FF2B5EF4-FFF2-40B4-BE49-F238E27FC236}">
                <a16:creationId xmlns:a16="http://schemas.microsoft.com/office/drawing/2014/main" id="{E4A2CCA1-EF6A-4955-8D38-74D6F0DC3E34}"/>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8753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272C33-2F3A-479E-B474-A28BB6737914}"/>
              </a:ext>
            </a:extLst>
          </p:cNvPr>
          <p:cNvSpPr>
            <a:spLocks noGrp="1"/>
          </p:cNvSpPr>
          <p:nvPr>
            <p:ph type="dt" sz="half" idx="10"/>
          </p:nvPr>
        </p:nvSpPr>
        <p:spPr/>
        <p:txBody>
          <a:bodyPr/>
          <a:lstStyle/>
          <a:p>
            <a:fld id="{4509A250-FF31-4206-8172-F9D3106AACB1}" type="datetimeFigureOut">
              <a:rPr lang="en-US" smtClean="0">
                <a:solidFill>
                  <a:prstClr val="white">
                    <a:tint val="75000"/>
                    <a:alpha val="60000"/>
                  </a:prstClr>
                </a:solidFill>
              </a:rPr>
              <a:pPr/>
              <a:t>9/17/2020</a:t>
            </a:fld>
            <a:endParaRPr lang="en-US" dirty="0">
              <a:solidFill>
                <a:prstClr val="white">
                  <a:tint val="75000"/>
                  <a:alpha val="60000"/>
                </a:prstClr>
              </a:solidFill>
            </a:endParaRPr>
          </a:p>
        </p:txBody>
      </p:sp>
      <p:sp>
        <p:nvSpPr>
          <p:cNvPr id="3" name="Footer Placeholder 2">
            <a:extLst>
              <a:ext uri="{FF2B5EF4-FFF2-40B4-BE49-F238E27FC236}">
                <a16:creationId xmlns:a16="http://schemas.microsoft.com/office/drawing/2014/main" id="{1EB05D53-8344-4CF0-80E5-DB07F76E5D9D}"/>
              </a:ext>
            </a:extLst>
          </p:cNvPr>
          <p:cNvSpPr>
            <a:spLocks noGrp="1"/>
          </p:cNvSpPr>
          <p:nvPr>
            <p:ph type="ftr" sz="quarter" idx="11"/>
          </p:nvPr>
        </p:nvSpPr>
        <p:spPr/>
        <p:txBody>
          <a:bodyPr/>
          <a:lstStyle/>
          <a:p>
            <a:endParaRPr lang="en-US" dirty="0">
              <a:solidFill>
                <a:prstClr val="white">
                  <a:tint val="75000"/>
                  <a:alpha val="60000"/>
                </a:prstClr>
              </a:solidFill>
            </a:endParaRPr>
          </a:p>
        </p:txBody>
      </p:sp>
      <p:sp>
        <p:nvSpPr>
          <p:cNvPr id="4" name="Slide Number Placeholder 3">
            <a:extLst>
              <a:ext uri="{FF2B5EF4-FFF2-40B4-BE49-F238E27FC236}">
                <a16:creationId xmlns:a16="http://schemas.microsoft.com/office/drawing/2014/main" id="{6C36DFD3-8C1C-4B18-AEFA-E9B1F7C87723}"/>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3877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F833-BE39-44CC-A020-2DF32B8354B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7E1B023-7B35-4BA1-BCA0-02192E5CBD3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519D9-B5E5-4454-BF02-2282BE8BE82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3CFBB52-191D-4284-A14E-14597F65C89F}"/>
              </a:ext>
            </a:extLst>
          </p:cNvPr>
          <p:cNvSpPr>
            <a:spLocks noGrp="1"/>
          </p:cNvSpPr>
          <p:nvPr>
            <p:ph type="dt" sz="half" idx="10"/>
          </p:nvPr>
        </p:nvSpPr>
        <p:spPr/>
        <p:txBody>
          <a:bodyPr/>
          <a:lstStyle/>
          <a:p>
            <a:fld id="{4509A250-FF31-4206-8172-F9D3106AACB1}" type="datetimeFigureOut">
              <a:rPr lang="en-US" smtClean="0">
                <a:solidFill>
                  <a:prstClr val="white">
                    <a:tint val="75000"/>
                    <a:alpha val="60000"/>
                  </a:prstClr>
                </a:solidFill>
              </a:rPr>
              <a:pPr/>
              <a:t>9/17/2020</a:t>
            </a:fld>
            <a:endParaRPr lang="en-US" dirty="0">
              <a:solidFill>
                <a:prstClr val="white">
                  <a:tint val="75000"/>
                  <a:alpha val="60000"/>
                </a:prstClr>
              </a:solidFill>
            </a:endParaRPr>
          </a:p>
        </p:txBody>
      </p:sp>
      <p:sp>
        <p:nvSpPr>
          <p:cNvPr id="6" name="Footer Placeholder 5">
            <a:extLst>
              <a:ext uri="{FF2B5EF4-FFF2-40B4-BE49-F238E27FC236}">
                <a16:creationId xmlns:a16="http://schemas.microsoft.com/office/drawing/2014/main" id="{218C25BA-5E6A-424B-B63A-3F8DF6EAF28F}"/>
              </a:ext>
            </a:extLst>
          </p:cNvPr>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a:extLst>
              <a:ext uri="{FF2B5EF4-FFF2-40B4-BE49-F238E27FC236}">
                <a16:creationId xmlns:a16="http://schemas.microsoft.com/office/drawing/2014/main" id="{AC77419D-759A-4ECC-8788-B7E0C67AFEA6}"/>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9303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899E9-B2CC-4D34-A8BB-1B2DA134113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E12AE0E-84BD-4024-B2D7-2371242E06B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8D1D5D77-3DEA-49B1-814A-04F178E37B1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A54EDFC-9460-4756-A69D-C56111CFD1FA}"/>
              </a:ext>
            </a:extLst>
          </p:cNvPr>
          <p:cNvSpPr>
            <a:spLocks noGrp="1"/>
          </p:cNvSpPr>
          <p:nvPr>
            <p:ph type="dt" sz="half" idx="10"/>
          </p:nvPr>
        </p:nvSpPr>
        <p:spPr/>
        <p:txBody>
          <a:bodyPr/>
          <a:lstStyle/>
          <a:p>
            <a:fld id="{4509A250-FF31-4206-8172-F9D3106AACB1}" type="datetimeFigureOut">
              <a:rPr lang="en-US" smtClean="0">
                <a:solidFill>
                  <a:prstClr val="white">
                    <a:tint val="75000"/>
                    <a:alpha val="60000"/>
                  </a:prstClr>
                </a:solidFill>
              </a:rPr>
              <a:pPr/>
              <a:t>9/17/2020</a:t>
            </a:fld>
            <a:endParaRPr lang="en-US" dirty="0">
              <a:solidFill>
                <a:prstClr val="white">
                  <a:tint val="75000"/>
                  <a:alpha val="60000"/>
                </a:prstClr>
              </a:solidFill>
            </a:endParaRPr>
          </a:p>
        </p:txBody>
      </p:sp>
      <p:sp>
        <p:nvSpPr>
          <p:cNvPr id="6" name="Footer Placeholder 5">
            <a:extLst>
              <a:ext uri="{FF2B5EF4-FFF2-40B4-BE49-F238E27FC236}">
                <a16:creationId xmlns:a16="http://schemas.microsoft.com/office/drawing/2014/main" id="{3784114C-18A6-45B7-82A0-093D45EFA463}"/>
              </a:ext>
            </a:extLst>
          </p:cNvPr>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a:extLst>
              <a:ext uri="{FF2B5EF4-FFF2-40B4-BE49-F238E27FC236}">
                <a16:creationId xmlns:a16="http://schemas.microsoft.com/office/drawing/2014/main" id="{0DAC378C-3E14-4331-9D31-A3DF2F7D78B6}"/>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9246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600980-43C4-4852-B31F-1F38F5E212C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E73F07-EA25-4DA5-8217-B46E37A1BD2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8181C3-60AD-4507-B16B-050E3B590B0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4AAD347D-5ACD-4C99-B74B-A9C85AD731AF}" type="datetimeFigureOut">
              <a:rPr lang="en-US" smtClean="0">
                <a:solidFill>
                  <a:prstClr val="white">
                    <a:tint val="75000"/>
                    <a:alpha val="60000"/>
                  </a:prstClr>
                </a:solidFill>
              </a:rPr>
              <a:pPr defTabSz="457200"/>
              <a:t>9/17/2020</a:t>
            </a:fld>
            <a:endParaRPr lang="en-US" dirty="0">
              <a:solidFill>
                <a:prstClr val="white">
                  <a:tint val="75000"/>
                  <a:alpha val="60000"/>
                </a:prstClr>
              </a:solidFill>
            </a:endParaRPr>
          </a:p>
        </p:txBody>
      </p:sp>
      <p:sp>
        <p:nvSpPr>
          <p:cNvPr id="5" name="Footer Placeholder 4">
            <a:extLst>
              <a:ext uri="{FF2B5EF4-FFF2-40B4-BE49-F238E27FC236}">
                <a16:creationId xmlns:a16="http://schemas.microsoft.com/office/drawing/2014/main" id="{C00E1008-15DE-43AC-8F7C-A00D9EA01F1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US" dirty="0">
              <a:solidFill>
                <a:prstClr val="white">
                  <a:tint val="75000"/>
                  <a:alpha val="60000"/>
                </a:prstClr>
              </a:solidFill>
            </a:endParaRPr>
          </a:p>
        </p:txBody>
      </p:sp>
      <p:sp>
        <p:nvSpPr>
          <p:cNvPr id="6" name="Slide Number Placeholder 5">
            <a:extLst>
              <a:ext uri="{FF2B5EF4-FFF2-40B4-BE49-F238E27FC236}">
                <a16:creationId xmlns:a16="http://schemas.microsoft.com/office/drawing/2014/main" id="{A5A5A9BE-38E0-4641-B22A-C6A5E31A04F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D57F1E4F-1CFF-5643-939E-02111984F565}"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3916730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mailto:rcompanion@nassaucountyf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mailto:rcompanion@nassaucountyfl.com" TargetMode="External"/><Relationship Id="rId5" Type="http://schemas.openxmlformats.org/officeDocument/2006/relationships/image" Target="../media/image5.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ee in a forest&#10;&#10;Description automatically generated">
            <a:extLst>
              <a:ext uri="{FF2B5EF4-FFF2-40B4-BE49-F238E27FC236}">
                <a16:creationId xmlns:a16="http://schemas.microsoft.com/office/drawing/2014/main" id="{7888E0CE-56A7-4633-9A2B-9DE38D30D9F4}"/>
              </a:ext>
            </a:extLst>
          </p:cNvPr>
          <p:cNvPicPr>
            <a:picLocks noChangeAspect="1"/>
          </p:cNvPicPr>
          <p:nvPr/>
        </p:nvPicPr>
        <p:blipFill>
          <a:blip r:embed="rId3" cstate="email">
            <a:alphaModFix amt="50000"/>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13" name="TextBox 12">
            <a:extLst>
              <a:ext uri="{FF2B5EF4-FFF2-40B4-BE49-F238E27FC236}">
                <a16:creationId xmlns:a16="http://schemas.microsoft.com/office/drawing/2014/main" id="{16635C93-2F07-49E0-8CB2-15FD034BC802}"/>
              </a:ext>
            </a:extLst>
          </p:cNvPr>
          <p:cNvSpPr txBox="1"/>
          <p:nvPr/>
        </p:nvSpPr>
        <p:spPr>
          <a:xfrm>
            <a:off x="1229005" y="194549"/>
            <a:ext cx="8580835" cy="1384995"/>
          </a:xfrm>
          <a:prstGeom prst="rect">
            <a:avLst/>
          </a:prstGeom>
          <a:noFill/>
        </p:spPr>
        <p:txBody>
          <a:bodyPr wrap="square" rtlCol="0">
            <a:spAutoFit/>
          </a:bodyPr>
          <a:lstStyle/>
          <a:p>
            <a:r>
              <a:rPr lang="en-US" sz="2800" b="1" dirty="0">
                <a:latin typeface="+mj-lt"/>
              </a:rPr>
              <a:t>Nassau County, Florida BOCC</a:t>
            </a:r>
          </a:p>
          <a:p>
            <a:r>
              <a:rPr lang="en-US" sz="2800" b="1" dirty="0"/>
              <a:t>Engineering Services </a:t>
            </a:r>
          </a:p>
          <a:p>
            <a:r>
              <a:rPr lang="en-US" sz="2800" b="1" dirty="0"/>
              <a:t>Stormwater Program</a:t>
            </a:r>
            <a:endParaRPr lang="en-US" sz="2800" dirty="0">
              <a:latin typeface="+mj-lt"/>
            </a:endParaRPr>
          </a:p>
        </p:txBody>
      </p:sp>
      <p:sp>
        <p:nvSpPr>
          <p:cNvPr id="9" name="Content Placeholder 2"/>
          <p:cNvSpPr txBox="1">
            <a:spLocks/>
          </p:cNvSpPr>
          <p:nvPr/>
        </p:nvSpPr>
        <p:spPr>
          <a:xfrm>
            <a:off x="55031" y="5677095"/>
            <a:ext cx="6739338" cy="93270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0"/>
              </a:spcBef>
            </a:pPr>
            <a:endParaRPr lang="en-US" sz="1200" dirty="0"/>
          </a:p>
          <a:p>
            <a:pPr algn="l"/>
            <a:endParaRPr lang="en-US" sz="1600" dirty="0"/>
          </a:p>
        </p:txBody>
      </p:sp>
      <p:sp>
        <p:nvSpPr>
          <p:cNvPr id="8" name="Content Placeholder 2">
            <a:extLst>
              <a:ext uri="{FF2B5EF4-FFF2-40B4-BE49-F238E27FC236}">
                <a16:creationId xmlns:a16="http://schemas.microsoft.com/office/drawing/2014/main" id="{0003EF7B-8EE2-408A-8D2E-10480DB44F7C}"/>
              </a:ext>
            </a:extLst>
          </p:cNvPr>
          <p:cNvSpPr txBox="1">
            <a:spLocks/>
          </p:cNvSpPr>
          <p:nvPr/>
        </p:nvSpPr>
        <p:spPr>
          <a:xfrm>
            <a:off x="-301658" y="5707534"/>
            <a:ext cx="4516969" cy="93270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a:r>
              <a:rPr lang="en-US" sz="1600" b="1" dirty="0"/>
              <a:t>Katie Peay, PE CFM | Sr. Stormwater Engineer</a:t>
            </a:r>
          </a:p>
          <a:p>
            <a:pPr algn="r">
              <a:lnSpc>
                <a:spcPct val="100000"/>
              </a:lnSpc>
              <a:spcBef>
                <a:spcPts val="0"/>
              </a:spcBef>
            </a:pPr>
            <a:r>
              <a:rPr lang="en-US" sz="1200" dirty="0"/>
              <a:t>Nassau County|Engineering Services</a:t>
            </a:r>
          </a:p>
          <a:p>
            <a:pPr algn="r">
              <a:lnSpc>
                <a:spcPct val="100000"/>
              </a:lnSpc>
              <a:spcBef>
                <a:spcPts val="0"/>
              </a:spcBef>
            </a:pPr>
            <a:r>
              <a:rPr lang="en-US" sz="1200" dirty="0"/>
              <a:t>96161 Nassau Place|Yulee, FL 32097</a:t>
            </a:r>
          </a:p>
          <a:p>
            <a:pPr algn="r">
              <a:lnSpc>
                <a:spcPct val="100000"/>
              </a:lnSpc>
              <a:spcBef>
                <a:spcPts val="0"/>
              </a:spcBef>
            </a:pPr>
            <a:r>
              <a:rPr lang="en-US" sz="1200" dirty="0"/>
              <a:t>P: (904) 530-6225 E: </a:t>
            </a:r>
            <a:r>
              <a:rPr lang="en-US" sz="1200" dirty="0">
                <a:hlinkClick r:id="rId4"/>
              </a:rPr>
              <a:t>kpeay@nassaucountyfl.com</a:t>
            </a:r>
            <a:endParaRPr lang="en-US" sz="1200" dirty="0"/>
          </a:p>
          <a:p>
            <a:pPr algn="l">
              <a:lnSpc>
                <a:spcPct val="100000"/>
              </a:lnSpc>
              <a:spcBef>
                <a:spcPts val="0"/>
              </a:spcBef>
            </a:pPr>
            <a:endParaRPr lang="en-US" sz="1200" dirty="0"/>
          </a:p>
          <a:p>
            <a:pPr algn="l"/>
            <a:endParaRPr lang="en-US" sz="1600" dirty="0"/>
          </a:p>
        </p:txBody>
      </p:sp>
      <p:pic>
        <p:nvPicPr>
          <p:cNvPr id="1026" name="Picture 2" descr="county_seal">
            <a:extLst>
              <a:ext uri="{FF2B5EF4-FFF2-40B4-BE49-F238E27FC236}">
                <a16:creationId xmlns:a16="http://schemas.microsoft.com/office/drawing/2014/main" id="{914C9942-FDC2-497A-9E84-496EEC86585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4605" y="366695"/>
            <a:ext cx="914400" cy="914400"/>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557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95" y="184250"/>
            <a:ext cx="8814010" cy="709332"/>
          </a:xfrm>
        </p:spPr>
        <p:txBody>
          <a:bodyPr>
            <a:normAutofit fontScale="90000"/>
          </a:bodyPr>
          <a:lstStyle/>
          <a:p>
            <a:r>
              <a:rPr lang="en-US" sz="3600" b="1" dirty="0">
                <a:latin typeface="+mn-lt"/>
              </a:rPr>
              <a:t>Lot Grading Regulations</a:t>
            </a:r>
            <a:br>
              <a:rPr lang="en-US" sz="2800" dirty="0"/>
            </a:br>
            <a:endParaRPr lang="en-US" sz="2800" dirty="0"/>
          </a:p>
        </p:txBody>
      </p:sp>
      <p:cxnSp>
        <p:nvCxnSpPr>
          <p:cNvPr id="5" name="Straight Connector 4"/>
          <p:cNvCxnSpPr>
            <a:cxnSpLocks/>
          </p:cNvCxnSpPr>
          <p:nvPr/>
        </p:nvCxnSpPr>
        <p:spPr>
          <a:xfrm>
            <a:off x="211548" y="589932"/>
            <a:ext cx="8554904" cy="0"/>
          </a:xfrm>
          <a:prstGeom prst="line">
            <a:avLst/>
          </a:prstGeom>
          <a:ln w="31750">
            <a:gradFill flip="none" rotWithShape="1">
              <a:gsLst>
                <a:gs pos="21000">
                  <a:schemeClr val="bg1"/>
                </a:gs>
                <a:gs pos="100000">
                  <a:schemeClr val="accent1">
                    <a:lumMod val="50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6" name="Picture 2" descr="logo">
            <a:extLst>
              <a:ext uri="{FF2B5EF4-FFF2-40B4-BE49-F238E27FC236}">
                <a16:creationId xmlns:a16="http://schemas.microsoft.com/office/drawing/2014/main" id="{53C7F247-6B38-4E2F-BD2C-DDD0933D7F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06665" y="81716"/>
            <a:ext cx="918893" cy="914400"/>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a:extLst>
              <a:ext uri="{FF2B5EF4-FFF2-40B4-BE49-F238E27FC236}">
                <a16:creationId xmlns:a16="http://schemas.microsoft.com/office/drawing/2014/main" id="{F699CC8F-EEEA-411B-82FC-4EAB0984FE18}"/>
              </a:ext>
            </a:extLst>
          </p:cNvPr>
          <p:cNvPicPr>
            <a:picLocks noChangeAspect="1"/>
          </p:cNvPicPr>
          <p:nvPr/>
        </p:nvPicPr>
        <p:blipFill>
          <a:blip r:embed="rId4"/>
          <a:stretch>
            <a:fillRect/>
          </a:stretch>
        </p:blipFill>
        <p:spPr>
          <a:xfrm>
            <a:off x="368342" y="995616"/>
            <a:ext cx="8769747" cy="5076572"/>
          </a:xfrm>
          <a:prstGeom prst="rect">
            <a:avLst/>
          </a:prstGeom>
        </p:spPr>
      </p:pic>
    </p:spTree>
    <p:extLst>
      <p:ext uri="{BB962C8B-B14F-4D97-AF65-F5344CB8AC3E}">
        <p14:creationId xmlns:p14="http://schemas.microsoft.com/office/powerpoint/2010/main" val="3131354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95" y="184250"/>
            <a:ext cx="8814010" cy="709332"/>
          </a:xfrm>
        </p:spPr>
        <p:txBody>
          <a:bodyPr>
            <a:normAutofit fontScale="90000"/>
          </a:bodyPr>
          <a:lstStyle/>
          <a:p>
            <a:r>
              <a:rPr lang="en-US" sz="3600" b="1" dirty="0">
                <a:latin typeface="+mn-lt"/>
              </a:rPr>
              <a:t>Lot Grading Regulations</a:t>
            </a:r>
            <a:br>
              <a:rPr lang="en-US" sz="2800" dirty="0"/>
            </a:br>
            <a:endParaRPr lang="en-US" sz="2800" dirty="0"/>
          </a:p>
        </p:txBody>
      </p:sp>
      <p:cxnSp>
        <p:nvCxnSpPr>
          <p:cNvPr id="5" name="Straight Connector 4"/>
          <p:cNvCxnSpPr>
            <a:cxnSpLocks/>
          </p:cNvCxnSpPr>
          <p:nvPr/>
        </p:nvCxnSpPr>
        <p:spPr>
          <a:xfrm>
            <a:off x="211548" y="589932"/>
            <a:ext cx="8554904" cy="0"/>
          </a:xfrm>
          <a:prstGeom prst="line">
            <a:avLst/>
          </a:prstGeom>
          <a:ln w="31750">
            <a:gradFill flip="none" rotWithShape="1">
              <a:gsLst>
                <a:gs pos="21000">
                  <a:schemeClr val="bg1"/>
                </a:gs>
                <a:gs pos="100000">
                  <a:schemeClr val="accent1">
                    <a:lumMod val="50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6" name="Picture 2" descr="logo">
            <a:extLst>
              <a:ext uri="{FF2B5EF4-FFF2-40B4-BE49-F238E27FC236}">
                <a16:creationId xmlns:a16="http://schemas.microsoft.com/office/drawing/2014/main" id="{53C7F247-6B38-4E2F-BD2C-DDD0933D7F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06665" y="81716"/>
            <a:ext cx="918893" cy="914400"/>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2">
            <a:extLst>
              <a:ext uri="{FF2B5EF4-FFF2-40B4-BE49-F238E27FC236}">
                <a16:creationId xmlns:a16="http://schemas.microsoft.com/office/drawing/2014/main" id="{2AB7267B-AF16-43FB-A524-92FE62DB137A}"/>
              </a:ext>
            </a:extLst>
          </p:cNvPr>
          <p:cNvPicPr>
            <a:picLocks noChangeAspect="1"/>
          </p:cNvPicPr>
          <p:nvPr/>
        </p:nvPicPr>
        <p:blipFill>
          <a:blip r:embed="rId4"/>
          <a:stretch>
            <a:fillRect/>
          </a:stretch>
        </p:blipFill>
        <p:spPr>
          <a:xfrm>
            <a:off x="143521" y="1324592"/>
            <a:ext cx="8619394" cy="4943476"/>
          </a:xfrm>
          <a:prstGeom prst="rect">
            <a:avLst/>
          </a:prstGeom>
        </p:spPr>
      </p:pic>
    </p:spTree>
    <p:extLst>
      <p:ext uri="{BB962C8B-B14F-4D97-AF65-F5344CB8AC3E}">
        <p14:creationId xmlns:p14="http://schemas.microsoft.com/office/powerpoint/2010/main" val="4264227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95" y="184250"/>
            <a:ext cx="8814010" cy="709332"/>
          </a:xfrm>
        </p:spPr>
        <p:txBody>
          <a:bodyPr>
            <a:normAutofit fontScale="90000"/>
          </a:bodyPr>
          <a:lstStyle/>
          <a:p>
            <a:r>
              <a:rPr lang="en-US" sz="3600" b="1" dirty="0">
                <a:latin typeface="+mn-lt"/>
              </a:rPr>
              <a:t>Lot Grading Regulations</a:t>
            </a:r>
            <a:br>
              <a:rPr lang="en-US" sz="2800" dirty="0"/>
            </a:br>
            <a:endParaRPr lang="en-US" sz="2800" dirty="0"/>
          </a:p>
        </p:txBody>
      </p:sp>
      <p:cxnSp>
        <p:nvCxnSpPr>
          <p:cNvPr id="5" name="Straight Connector 4"/>
          <p:cNvCxnSpPr>
            <a:cxnSpLocks/>
          </p:cNvCxnSpPr>
          <p:nvPr/>
        </p:nvCxnSpPr>
        <p:spPr>
          <a:xfrm>
            <a:off x="211548" y="589932"/>
            <a:ext cx="8554904" cy="0"/>
          </a:xfrm>
          <a:prstGeom prst="line">
            <a:avLst/>
          </a:prstGeom>
          <a:ln w="31750">
            <a:gradFill flip="none" rotWithShape="1">
              <a:gsLst>
                <a:gs pos="21000">
                  <a:schemeClr val="bg1"/>
                </a:gs>
                <a:gs pos="100000">
                  <a:schemeClr val="accent1">
                    <a:lumMod val="50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1895BD2-6389-4D7B-AA30-E532470F3976}"/>
              </a:ext>
            </a:extLst>
          </p:cNvPr>
          <p:cNvSpPr txBox="1"/>
          <p:nvPr/>
        </p:nvSpPr>
        <p:spPr>
          <a:xfrm>
            <a:off x="211548" y="856357"/>
            <a:ext cx="7979952" cy="677108"/>
          </a:xfrm>
          <a:prstGeom prst="rect">
            <a:avLst/>
          </a:prstGeom>
          <a:noFill/>
        </p:spPr>
        <p:txBody>
          <a:bodyPr wrap="square" rtlCol="0">
            <a:spAutoFit/>
          </a:bodyPr>
          <a:lstStyle/>
          <a:p>
            <a:pPr lvl="1"/>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Wingdings" panose="05000000000000000000" pitchFamily="2" charset="2"/>
              <a:buChar char="§"/>
            </a:pPr>
            <a:endParaRPr lang="en-US" b="1" dirty="0">
              <a:solidFill>
                <a:prstClr val="black"/>
              </a:solidFill>
            </a:endParaRPr>
          </a:p>
        </p:txBody>
      </p:sp>
      <p:pic>
        <p:nvPicPr>
          <p:cNvPr id="6" name="Picture 2" descr="logo">
            <a:extLst>
              <a:ext uri="{FF2B5EF4-FFF2-40B4-BE49-F238E27FC236}">
                <a16:creationId xmlns:a16="http://schemas.microsoft.com/office/drawing/2014/main" id="{53C7F247-6B38-4E2F-BD2C-DDD0933D7F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06665" y="81716"/>
            <a:ext cx="918893" cy="914400"/>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a:extLst>
              <a:ext uri="{FF2B5EF4-FFF2-40B4-BE49-F238E27FC236}">
                <a16:creationId xmlns:a16="http://schemas.microsoft.com/office/drawing/2014/main" id="{5614E75B-D41B-4E60-AFBD-AC0D006A1DDC}"/>
              </a:ext>
            </a:extLst>
          </p:cNvPr>
          <p:cNvSpPr/>
          <p:nvPr/>
        </p:nvSpPr>
        <p:spPr>
          <a:xfrm>
            <a:off x="457200" y="802416"/>
            <a:ext cx="8475252" cy="5956246"/>
          </a:xfrm>
          <a:prstGeom prst="rect">
            <a:avLst/>
          </a:prstGeom>
        </p:spPr>
        <p:txBody>
          <a:bodyPr wrap="square">
            <a:spAutoFit/>
          </a:bodyPr>
          <a:lstStyle/>
          <a:p>
            <a:pPr>
              <a:lnSpc>
                <a:spcPct val="115000"/>
              </a:lnSpc>
              <a:spcAft>
                <a:spcPts val="1000"/>
              </a:spcAft>
            </a:pPr>
            <a:r>
              <a:rPr lang="en-US" sz="1100" b="1" dirty="0">
                <a:ea typeface="Calibri" panose="020F0502020204030204" pitchFamily="34" charset="0"/>
              </a:rPr>
              <a:t>10.8.9. Stormwater, Drainage, Storage and Treatment Requirements for Single Family Dwellings</a:t>
            </a:r>
          </a:p>
          <a:p>
            <a:pPr>
              <a:lnSpc>
                <a:spcPct val="115000"/>
              </a:lnSpc>
              <a:spcAft>
                <a:spcPts val="1000"/>
              </a:spcAft>
            </a:pPr>
            <a:r>
              <a:rPr lang="en-US" sz="1000" spc="10" dirty="0">
                <a:ea typeface="Calibri" panose="020F0502020204030204" pitchFamily="34" charset="0"/>
              </a:rPr>
              <a:t>The terms and provisions of this section shall apply as specified herein to all developments and redevelopments, and government agencies located within the </a:t>
            </a:r>
            <a:r>
              <a:rPr lang="en-US" sz="1000" u="sng" spc="10" dirty="0">
                <a:ea typeface="Calibri" panose="020F0502020204030204" pitchFamily="34" charset="0"/>
              </a:rPr>
              <a:t>unincorporated areas of Amelia Island.</a:t>
            </a:r>
            <a:endParaRPr lang="en-US" sz="1000" u="sng" dirty="0">
              <a:ea typeface="Calibri" panose="020F0502020204030204" pitchFamily="34" charset="0"/>
            </a:endParaRPr>
          </a:p>
          <a:p>
            <a:pPr marL="342900" marR="0" lvl="0" indent="-342900">
              <a:lnSpc>
                <a:spcPct val="107000"/>
              </a:lnSpc>
              <a:spcBef>
                <a:spcPts val="0"/>
              </a:spcBef>
              <a:spcAft>
                <a:spcPts val="0"/>
              </a:spcAft>
              <a:buFont typeface="+mj-lt"/>
              <a:buAutoNum type="arabicParenR"/>
            </a:pPr>
            <a:r>
              <a:rPr lang="en-US" sz="1050" dirty="0">
                <a:ea typeface="Calibri" panose="020F0502020204030204" pitchFamily="34" charset="0"/>
                <a:cs typeface="Times New Roman" panose="02020603050405020304" pitchFamily="18" charset="0"/>
              </a:rPr>
              <a:t>An applicant shall be required to provide onsite storage of stormwater for all development and redevelopment projects not part of a subdivision with a designed stormwater system and for any addition or modification that increases the impervious surface area on a developed lot by more than 20%.  </a:t>
            </a:r>
          </a:p>
          <a:p>
            <a:pPr marL="742950" marR="0" lvl="1" indent="-285750">
              <a:lnSpc>
                <a:spcPct val="107000"/>
              </a:lnSpc>
              <a:spcBef>
                <a:spcPts val="0"/>
              </a:spcBef>
              <a:spcAft>
                <a:spcPts val="0"/>
              </a:spcAft>
              <a:buFont typeface="+mj-lt"/>
              <a:buAutoNum type="alphaLcPeriod"/>
            </a:pPr>
            <a:r>
              <a:rPr lang="en-US" sz="1050" dirty="0">
                <a:ea typeface="Calibri" panose="020F0502020204030204" pitchFamily="34" charset="0"/>
                <a:cs typeface="Times New Roman" panose="02020603050405020304" pitchFamily="18" charset="0"/>
              </a:rPr>
              <a:t>Projects located outside of a subdivision, but in an area with an available engineered stormwater system shall ensure that stormwater is properly routed to the stormwater structures. </a:t>
            </a:r>
          </a:p>
          <a:p>
            <a:pPr marL="742950" marR="0" lvl="1" indent="-285750">
              <a:lnSpc>
                <a:spcPct val="107000"/>
              </a:lnSpc>
              <a:spcBef>
                <a:spcPts val="0"/>
              </a:spcBef>
              <a:spcAft>
                <a:spcPts val="0"/>
              </a:spcAft>
              <a:buFont typeface="+mj-lt"/>
              <a:buAutoNum type="alphaLcPeriod"/>
            </a:pPr>
            <a:r>
              <a:rPr lang="en-US" sz="1050" dirty="0">
                <a:ea typeface="Calibri" panose="020F0502020204030204" pitchFamily="34" charset="0"/>
                <a:cs typeface="Times New Roman" panose="02020603050405020304" pitchFamily="18" charset="0"/>
              </a:rPr>
              <a:t>Any modification or replacement of driveway and sidewalk areas on a developed lot shall not require onsite storage improvements provided the modification or replacement does increase the impervious area of the existing driveway or sidewalk area.</a:t>
            </a:r>
          </a:p>
          <a:p>
            <a:pPr marL="342900" marR="0" lvl="0" indent="-342900">
              <a:lnSpc>
                <a:spcPct val="107000"/>
              </a:lnSpc>
              <a:spcBef>
                <a:spcPts val="0"/>
              </a:spcBef>
              <a:spcAft>
                <a:spcPts val="0"/>
              </a:spcAft>
              <a:buFont typeface="+mj-lt"/>
              <a:buAutoNum type="arabicParenR"/>
            </a:pPr>
            <a:r>
              <a:rPr lang="en-US" sz="1050" dirty="0">
                <a:ea typeface="Calibri" panose="020F0502020204030204" pitchFamily="34" charset="0"/>
                <a:cs typeface="Times New Roman" panose="02020603050405020304" pitchFamily="18" charset="0"/>
              </a:rPr>
              <a:t>Where possible, utilize low impact development (LID) techniques such as rainwater harvesting, roof downspout disconnection, rain gardens, green roofs, trenches and chambers, bioretention, vegetated filter strips, permeable pavement, enhanced grass swales, dry swales, and perforated pipe systems. These systems will need to be in a recorded maintenance agreement to follow the deed on the lot  . </a:t>
            </a:r>
          </a:p>
          <a:p>
            <a:pPr marL="342900" marR="0" lvl="0" indent="-342900">
              <a:lnSpc>
                <a:spcPct val="107000"/>
              </a:lnSpc>
              <a:spcBef>
                <a:spcPts val="0"/>
              </a:spcBef>
              <a:spcAft>
                <a:spcPts val="0"/>
              </a:spcAft>
              <a:buFont typeface="+mj-lt"/>
              <a:buAutoNum type="arabicParenR"/>
            </a:pPr>
            <a:r>
              <a:rPr lang="en-US" sz="1050" dirty="0">
                <a:ea typeface="Calibri" panose="020F0502020204030204" pitchFamily="34" charset="0"/>
                <a:cs typeface="Times New Roman" panose="02020603050405020304" pitchFamily="18" charset="0"/>
              </a:rPr>
              <a:t>All lots and development sites shall be constructed and graded in such a manner that the stormwater drains to the adjacent street, an existing natural element used to convey stormwater, or county drainage structure after meeting onsite storage requirements.</a:t>
            </a:r>
          </a:p>
          <a:p>
            <a:pPr marL="342900" marR="0" lvl="0" indent="-342900">
              <a:lnSpc>
                <a:spcPct val="107000"/>
              </a:lnSpc>
              <a:spcBef>
                <a:spcPts val="0"/>
              </a:spcBef>
              <a:spcAft>
                <a:spcPts val="0"/>
              </a:spcAft>
              <a:buFont typeface="+mj-lt"/>
              <a:buAutoNum type="arabicParenR"/>
            </a:pPr>
            <a:r>
              <a:rPr lang="en-US" sz="1050" dirty="0">
                <a:ea typeface="Calibri" panose="020F0502020204030204" pitchFamily="34" charset="0"/>
                <a:cs typeface="Times New Roman" panose="02020603050405020304" pitchFamily="18" charset="0"/>
              </a:rPr>
              <a:t>Except as required to meet coastal construction codes as set forth within a valid permit from the Florida Department of Environmental Protection; or as required to meet applicable  flood zone or stormwater regulations as set forth herein, the elevation of a development or redevelopment site shall not be altered </a:t>
            </a:r>
            <a:r>
              <a:rPr lang="en-US" sz="1050" dirty="0">
                <a:highlight>
                  <a:srgbClr val="FFFF00"/>
                </a:highlight>
              </a:rPr>
              <a:t>without an engineered stormwater design approved by Engineering Services</a:t>
            </a:r>
            <a:r>
              <a:rPr lang="en-US" sz="1050" dirty="0">
                <a:highlight>
                  <a:srgbClr val="FFFF00"/>
                </a:highlight>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r>
              <a:rPr lang="en-US" sz="1050" dirty="0">
                <a:ea typeface="Calibri" panose="020F0502020204030204" pitchFamily="34" charset="0"/>
                <a:cs typeface="Times New Roman" panose="02020603050405020304" pitchFamily="18" charset="0"/>
              </a:rPr>
              <a:t>An as-built approved by Nassau County Engineering Services shall be provided before issuance of final certificate of occupancy including any lot grading.</a:t>
            </a:r>
          </a:p>
          <a:p>
            <a:pPr marL="342900" marR="0" lvl="0" indent="-342900">
              <a:lnSpc>
                <a:spcPct val="107000"/>
              </a:lnSpc>
              <a:spcBef>
                <a:spcPts val="0"/>
              </a:spcBef>
              <a:spcAft>
                <a:spcPts val="0"/>
              </a:spcAft>
              <a:buFont typeface="+mj-lt"/>
              <a:buAutoNum type="arabicParenR"/>
            </a:pPr>
            <a:r>
              <a:rPr lang="en-US" sz="1050" dirty="0">
                <a:ea typeface="Calibri" panose="020F0502020204030204" pitchFamily="34" charset="0"/>
                <a:cs typeface="Times New Roman" panose="02020603050405020304" pitchFamily="18" charset="0"/>
              </a:rPr>
              <a:t>Volume calculations for any projects that require onsite storage shall be based on the following calculation:</a:t>
            </a:r>
          </a:p>
          <a:p>
            <a:pPr marL="457200" marR="0">
              <a:lnSpc>
                <a:spcPct val="107000"/>
              </a:lnSpc>
              <a:spcBef>
                <a:spcPts val="0"/>
              </a:spcBef>
              <a:spcAft>
                <a:spcPts val="0"/>
              </a:spcAft>
            </a:pPr>
            <a:r>
              <a:rPr lang="en-US" sz="1050" dirty="0">
                <a:ea typeface="Calibri" panose="020F0502020204030204" pitchFamily="34" charset="0"/>
                <a:cs typeface="Times New Roman" panose="02020603050405020304" pitchFamily="18" charset="0"/>
              </a:rPr>
              <a:t>V = CAR/12, where </a:t>
            </a:r>
          </a:p>
          <a:p>
            <a:pPr marL="457200" marR="0">
              <a:lnSpc>
                <a:spcPct val="107000"/>
              </a:lnSpc>
              <a:spcBef>
                <a:spcPts val="0"/>
              </a:spcBef>
              <a:spcAft>
                <a:spcPts val="0"/>
              </a:spcAft>
            </a:pPr>
            <a:r>
              <a:rPr lang="en-US" sz="1050" dirty="0">
                <a:ea typeface="Calibri" panose="020F0502020204030204" pitchFamily="34" charset="0"/>
                <a:cs typeface="Times New Roman" panose="02020603050405020304" pitchFamily="18" charset="0"/>
              </a:rPr>
              <a:t>V = volume of storage in cubic feet,</a:t>
            </a:r>
          </a:p>
          <a:p>
            <a:pPr marL="457200" marR="0">
              <a:lnSpc>
                <a:spcPct val="107000"/>
              </a:lnSpc>
              <a:spcBef>
                <a:spcPts val="0"/>
              </a:spcBef>
              <a:spcAft>
                <a:spcPts val="0"/>
              </a:spcAft>
            </a:pPr>
            <a:r>
              <a:rPr lang="en-US" sz="1050" dirty="0">
                <a:ea typeface="Calibri" panose="020F0502020204030204" pitchFamily="34" charset="0"/>
                <a:cs typeface="Times New Roman" panose="02020603050405020304" pitchFamily="18" charset="0"/>
              </a:rPr>
              <a:t>A = total impervious area,</a:t>
            </a:r>
          </a:p>
          <a:p>
            <a:pPr marL="457200" marR="0">
              <a:lnSpc>
                <a:spcPct val="107000"/>
              </a:lnSpc>
              <a:spcBef>
                <a:spcPts val="0"/>
              </a:spcBef>
              <a:spcAft>
                <a:spcPts val="0"/>
              </a:spcAft>
            </a:pPr>
            <a:r>
              <a:rPr lang="en-US" sz="1050" dirty="0">
                <a:ea typeface="Calibri" panose="020F0502020204030204" pitchFamily="34" charset="0"/>
                <a:cs typeface="Times New Roman" panose="02020603050405020304" pitchFamily="18" charset="0"/>
              </a:rPr>
              <a:t>R = mean annual rain event </a:t>
            </a:r>
          </a:p>
          <a:p>
            <a:pPr marL="457200" marR="0">
              <a:lnSpc>
                <a:spcPct val="107000"/>
              </a:lnSpc>
              <a:spcBef>
                <a:spcPts val="0"/>
              </a:spcBef>
            </a:pPr>
            <a:r>
              <a:rPr lang="en-US" sz="1000" dirty="0">
                <a:ea typeface="Calibri" panose="020F0502020204030204" pitchFamily="34" charset="0"/>
                <a:cs typeface="Times New Roman" panose="02020603050405020304" pitchFamily="18" charset="0"/>
              </a:rPr>
              <a:t>C = runoff coefficient is 0.92, the difference between impervious area (C = 1.0) and undeveloped conditions (C = 0.08).</a:t>
            </a:r>
          </a:p>
          <a:p>
            <a:pPr marL="742950" marR="0" lvl="1" indent="-285750">
              <a:lnSpc>
                <a:spcPct val="107000"/>
              </a:lnSpc>
              <a:spcBef>
                <a:spcPts val="0"/>
              </a:spcBef>
              <a:buFont typeface="+mj-lt"/>
              <a:buAutoNum type="alphaLcPeriod"/>
            </a:pPr>
            <a:r>
              <a:rPr lang="en-US" sz="1000" dirty="0">
                <a:ea typeface="Calibri" panose="020F0502020204030204" pitchFamily="34" charset="0"/>
                <a:cs typeface="Times New Roman" panose="02020603050405020304" pitchFamily="18" charset="0"/>
              </a:rPr>
              <a:t>This volume must be stored at least one (1) foot above the wet season water table and below the overflow point to offsite (in many cases this may be the adjacent road elevation). As an option, and as approved by Nassau County Engineering Services, an applicant may implement, at the applicant's cost, offsite storage and necessary conveyance to control existing flood stages offsite., provided documentation showing appropriate authorization for the off-site use and meeting the requirements of this section is submitted and approved by the county</a:t>
            </a:r>
          </a:p>
          <a:p>
            <a:pPr marL="457200" marR="0">
              <a:lnSpc>
                <a:spcPct val="107000"/>
              </a:lnSpc>
              <a:spcBef>
                <a:spcPts val="0"/>
              </a:spcBef>
              <a:spcAft>
                <a:spcPts val="800"/>
              </a:spcAft>
            </a:pPr>
            <a:endParaRPr lang="en-US" sz="10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endParaRPr lang="en-US" sz="105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6052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95" y="184250"/>
            <a:ext cx="8814010" cy="709332"/>
          </a:xfrm>
        </p:spPr>
        <p:txBody>
          <a:bodyPr>
            <a:normAutofit fontScale="90000"/>
          </a:bodyPr>
          <a:lstStyle/>
          <a:p>
            <a:r>
              <a:rPr lang="en-US" sz="3600" b="1" dirty="0">
                <a:latin typeface="+mn-lt"/>
              </a:rPr>
              <a:t>Lot Grading Regulations</a:t>
            </a:r>
            <a:br>
              <a:rPr lang="en-US" sz="2800" dirty="0"/>
            </a:br>
            <a:endParaRPr lang="en-US" sz="2800" dirty="0"/>
          </a:p>
        </p:txBody>
      </p:sp>
      <p:cxnSp>
        <p:nvCxnSpPr>
          <p:cNvPr id="5" name="Straight Connector 4"/>
          <p:cNvCxnSpPr>
            <a:cxnSpLocks/>
          </p:cNvCxnSpPr>
          <p:nvPr/>
        </p:nvCxnSpPr>
        <p:spPr>
          <a:xfrm>
            <a:off x="211548" y="589932"/>
            <a:ext cx="8554904" cy="0"/>
          </a:xfrm>
          <a:prstGeom prst="line">
            <a:avLst/>
          </a:prstGeom>
          <a:ln w="31750">
            <a:gradFill flip="none" rotWithShape="1">
              <a:gsLst>
                <a:gs pos="21000">
                  <a:schemeClr val="bg1"/>
                </a:gs>
                <a:gs pos="100000">
                  <a:schemeClr val="accent1">
                    <a:lumMod val="50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1895BD2-6389-4D7B-AA30-E532470F3976}"/>
              </a:ext>
            </a:extLst>
          </p:cNvPr>
          <p:cNvSpPr txBox="1"/>
          <p:nvPr/>
        </p:nvSpPr>
        <p:spPr>
          <a:xfrm>
            <a:off x="211548" y="856357"/>
            <a:ext cx="7979952" cy="677108"/>
          </a:xfrm>
          <a:prstGeom prst="rect">
            <a:avLst/>
          </a:prstGeom>
          <a:noFill/>
        </p:spPr>
        <p:txBody>
          <a:bodyPr wrap="square" rtlCol="0">
            <a:spAutoFit/>
          </a:bodyPr>
          <a:lstStyle/>
          <a:p>
            <a:pPr lvl="1"/>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Wingdings" panose="05000000000000000000" pitchFamily="2" charset="2"/>
              <a:buChar char="§"/>
            </a:pPr>
            <a:endParaRPr lang="en-US" b="1" dirty="0">
              <a:solidFill>
                <a:prstClr val="black"/>
              </a:solidFill>
            </a:endParaRPr>
          </a:p>
        </p:txBody>
      </p:sp>
      <p:pic>
        <p:nvPicPr>
          <p:cNvPr id="6" name="Picture 2" descr="logo">
            <a:extLst>
              <a:ext uri="{FF2B5EF4-FFF2-40B4-BE49-F238E27FC236}">
                <a16:creationId xmlns:a16="http://schemas.microsoft.com/office/drawing/2014/main" id="{53C7F247-6B38-4E2F-BD2C-DDD0933D7F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06665" y="81716"/>
            <a:ext cx="918893" cy="914400"/>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a:extLst>
              <a:ext uri="{FF2B5EF4-FFF2-40B4-BE49-F238E27FC236}">
                <a16:creationId xmlns:a16="http://schemas.microsoft.com/office/drawing/2014/main" id="{5614E75B-D41B-4E60-AFBD-AC0D006A1DDC}"/>
              </a:ext>
            </a:extLst>
          </p:cNvPr>
          <p:cNvSpPr/>
          <p:nvPr/>
        </p:nvSpPr>
        <p:spPr>
          <a:xfrm>
            <a:off x="457200" y="802416"/>
            <a:ext cx="8475252" cy="3817968"/>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arenR" startAt="7"/>
            </a:pPr>
            <a:r>
              <a:rPr lang="en-US" sz="1000" dirty="0">
                <a:ea typeface="Calibri" panose="020F0502020204030204" pitchFamily="34" charset="0"/>
                <a:cs typeface="Times New Roman" panose="02020603050405020304" pitchFamily="18" charset="0"/>
              </a:rPr>
              <a:t>There shall be no net loss of storage for areas in a Special Flood Hazard Area and Shaded X zones. Site grading shall create storage onsite to mitigate for filling of volume onsite. This storage is in addition  to the storage required for the increase in impervious surface area. The applicant shall provide signed and sealed engineering plans and calculations documenting that this "no net loss" requirement is met. </a:t>
            </a:r>
          </a:p>
          <a:p>
            <a:pPr marL="742950" marR="0" lvl="1" indent="-285750">
              <a:lnSpc>
                <a:spcPct val="107000"/>
              </a:lnSpc>
              <a:spcBef>
                <a:spcPts val="0"/>
              </a:spcBef>
              <a:spcAft>
                <a:spcPts val="0"/>
              </a:spcAft>
              <a:buFont typeface="+mj-lt"/>
              <a:buAutoNum type="alphaLcPeriod"/>
            </a:pPr>
            <a:r>
              <a:rPr lang="en-US" sz="1000" dirty="0">
                <a:ea typeface="Calibri" panose="020F0502020204030204" pitchFamily="34" charset="0"/>
                <a:cs typeface="Times New Roman" panose="02020603050405020304" pitchFamily="18" charset="0"/>
              </a:rPr>
              <a:t>This excludes fill brought in for STEM wall stabilization. </a:t>
            </a:r>
          </a:p>
          <a:p>
            <a:pPr marL="742950" marR="0" lvl="1" indent="-285750">
              <a:lnSpc>
                <a:spcPct val="107000"/>
              </a:lnSpc>
              <a:spcBef>
                <a:spcPts val="0"/>
              </a:spcBef>
              <a:spcAft>
                <a:spcPts val="0"/>
              </a:spcAft>
              <a:buFont typeface="+mj-lt"/>
              <a:buAutoNum type="alphaLcPeriod"/>
            </a:pPr>
            <a:r>
              <a:rPr lang="en-US" sz="1000" spc="10" dirty="0">
                <a:ea typeface="Calibri" panose="020F0502020204030204" pitchFamily="34" charset="0"/>
                <a:cs typeface="Times New Roman" panose="02020603050405020304" pitchFamily="18" charset="0"/>
              </a:rPr>
              <a:t>Engineering Services shall have the right to exempt any project from the no net loss requirements which borders on and discharges directly into tidally influences bodies of water</a:t>
            </a:r>
            <a:endParaRPr lang="en-US" sz="10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startAt="7"/>
            </a:pPr>
            <a:r>
              <a:rPr lang="en-US" sz="1000" dirty="0">
                <a:ea typeface="Calibri" panose="020F0502020204030204" pitchFamily="34" charset="0"/>
                <a:cs typeface="Times New Roman" panose="02020603050405020304" pitchFamily="18" charset="0"/>
              </a:rPr>
              <a:t>Subsequent to approval of a property owner's final grading, including onsite and/or floodplain storage and stormwater treatment and closeout of the applicable permit or issuance of certificates of occupancy, the improvements shall be maintained by the property owner and recorded in a maintenance agreement. </a:t>
            </a:r>
          </a:p>
          <a:p>
            <a:pPr marL="742950" marR="0" lvl="1" indent="-285750">
              <a:lnSpc>
                <a:spcPct val="107000"/>
              </a:lnSpc>
              <a:spcBef>
                <a:spcPts val="0"/>
              </a:spcBef>
              <a:spcAft>
                <a:spcPts val="0"/>
              </a:spcAft>
              <a:buFont typeface="+mj-lt"/>
              <a:buAutoNum type="alphaLcPeriod"/>
            </a:pPr>
            <a:r>
              <a:rPr lang="en-US" sz="1000" dirty="0">
                <a:ea typeface="Calibri" panose="020F0502020204030204" pitchFamily="34" charset="0"/>
                <a:cs typeface="Times New Roman" panose="02020603050405020304" pitchFamily="18" charset="0"/>
              </a:rPr>
              <a:t> In order to ensure compliance with the provisions of this section and the requirements to maintain onsite stormwater improvements over time, the County is authorized to conduct inspections of property, upon reasonable notice and at reasonable times, for the purpose of inspecting said property and/or onsite storage improvements for compliance with this section and with any applicable conditions of previously issued permits. </a:t>
            </a:r>
          </a:p>
          <a:p>
            <a:pPr marL="742950" marR="0" lvl="1" indent="-285750">
              <a:lnSpc>
                <a:spcPct val="107000"/>
              </a:lnSpc>
              <a:spcBef>
                <a:spcPts val="0"/>
              </a:spcBef>
              <a:spcAft>
                <a:spcPts val="0"/>
              </a:spcAft>
              <a:buFont typeface="+mj-lt"/>
              <a:buAutoNum type="alphaLcPeriod"/>
            </a:pPr>
            <a:r>
              <a:rPr lang="en-US" sz="1000" dirty="0">
                <a:ea typeface="Calibri" panose="020F0502020204030204" pitchFamily="34" charset="0"/>
                <a:cs typeface="Times New Roman" panose="02020603050405020304" pitchFamily="18" charset="0"/>
              </a:rPr>
              <a:t>Failure to maintain the improvements will require restoration upon notification by engineering service or code enforcement, within a stipulated time frame. </a:t>
            </a:r>
          </a:p>
          <a:p>
            <a:pPr marL="742950" marR="0" lvl="1" indent="-285750">
              <a:lnSpc>
                <a:spcPct val="107000"/>
              </a:lnSpc>
              <a:spcBef>
                <a:spcPts val="0"/>
              </a:spcBef>
              <a:spcAft>
                <a:spcPts val="0"/>
              </a:spcAft>
              <a:buFont typeface="+mj-lt"/>
              <a:buAutoNum type="alphaLcPeriod"/>
            </a:pPr>
            <a:r>
              <a:rPr lang="en-US" sz="1000" dirty="0">
                <a:ea typeface="Calibri" panose="020F0502020204030204" pitchFamily="34" charset="0"/>
                <a:cs typeface="Times New Roman" panose="02020603050405020304" pitchFamily="18" charset="0"/>
              </a:rPr>
              <a:t>If restoration is not completed within Nassau County’s Code requirements, the county shall have the right to complete the restoration, and the county's actual cost incurred, together with a charge of one hundred (100) percent of said costs to cover the county's administrative expenses, shall be charged to the then owner of the property.</a:t>
            </a:r>
          </a:p>
          <a:p>
            <a:pPr marL="342900" marR="0" lvl="0" indent="-342900">
              <a:lnSpc>
                <a:spcPct val="107000"/>
              </a:lnSpc>
              <a:spcBef>
                <a:spcPts val="0"/>
              </a:spcBef>
              <a:spcAft>
                <a:spcPts val="0"/>
              </a:spcAft>
              <a:buFont typeface="+mj-lt"/>
              <a:buAutoNum type="arabicParenR" startAt="7"/>
            </a:pPr>
            <a:r>
              <a:rPr lang="en-US" sz="1000" dirty="0">
                <a:ea typeface="Calibri" panose="020F0502020204030204" pitchFamily="34" charset="0"/>
                <a:cs typeface="Times New Roman" panose="02020603050405020304" pitchFamily="18" charset="0"/>
              </a:rPr>
              <a:t>Applicants shall provide documents and calculations to demonstrate compliance. The submittal of application for construction shall be completed by an engineer. </a:t>
            </a:r>
          </a:p>
          <a:p>
            <a:pPr marL="342900" marR="0" lvl="0" indent="-342900">
              <a:lnSpc>
                <a:spcPct val="107000"/>
              </a:lnSpc>
              <a:spcBef>
                <a:spcPts val="0"/>
              </a:spcBef>
              <a:spcAft>
                <a:spcPts val="0"/>
              </a:spcAft>
              <a:buFont typeface="+mj-lt"/>
              <a:buAutoNum type="arabicParenR" startAt="7"/>
            </a:pPr>
            <a:r>
              <a:rPr lang="en-US" sz="1000" dirty="0">
                <a:ea typeface="Calibri" panose="020F0502020204030204" pitchFamily="34" charset="0"/>
                <a:cs typeface="Times New Roman" panose="02020603050405020304" pitchFamily="18" charset="0"/>
              </a:rPr>
              <a:t>Impervious surface requirements shall not be eligible for relief via waivers from the Planning and Zoning Board.</a:t>
            </a:r>
          </a:p>
          <a:p>
            <a:pPr marL="457200" marR="0">
              <a:lnSpc>
                <a:spcPct val="107000"/>
              </a:lnSpc>
              <a:spcBef>
                <a:spcPts val="0"/>
              </a:spcBef>
              <a:spcAft>
                <a:spcPts val="800"/>
              </a:spcAft>
            </a:pPr>
            <a:endParaRPr lang="en-US" sz="10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endParaRPr lang="en-US" sz="105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6759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117D88-AA85-4A78-9B48-5FBF912D93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8183" y="0"/>
            <a:ext cx="5467634" cy="6858000"/>
          </a:xfrm>
          <a:prstGeom prst="rect">
            <a:avLst/>
          </a:prstGeom>
        </p:spPr>
      </p:pic>
    </p:spTree>
    <p:extLst>
      <p:ext uri="{BB962C8B-B14F-4D97-AF65-F5344CB8AC3E}">
        <p14:creationId xmlns:p14="http://schemas.microsoft.com/office/powerpoint/2010/main" val="1779217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A146CFD-7020-4C0F-B8EA-922FB97713F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062037"/>
            <a:ext cx="8915400" cy="5001115"/>
          </a:xfrm>
          <a:prstGeom prst="rect">
            <a:avLst/>
          </a:prstGeom>
        </p:spPr>
      </p:pic>
    </p:spTree>
    <p:extLst>
      <p:ext uri="{BB962C8B-B14F-4D97-AF65-F5344CB8AC3E}">
        <p14:creationId xmlns:p14="http://schemas.microsoft.com/office/powerpoint/2010/main" val="3243171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95" y="184250"/>
            <a:ext cx="8814010" cy="709332"/>
          </a:xfrm>
        </p:spPr>
        <p:txBody>
          <a:bodyPr>
            <a:normAutofit fontScale="90000"/>
          </a:bodyPr>
          <a:lstStyle/>
          <a:p>
            <a:r>
              <a:rPr lang="en-US" sz="3600" b="1" dirty="0">
                <a:latin typeface="+mn-lt"/>
              </a:rPr>
              <a:t>Lot Grading Regulations</a:t>
            </a:r>
            <a:br>
              <a:rPr lang="en-US" sz="2800" dirty="0"/>
            </a:br>
            <a:endParaRPr lang="en-US" sz="2800" dirty="0"/>
          </a:p>
        </p:txBody>
      </p:sp>
      <p:cxnSp>
        <p:nvCxnSpPr>
          <p:cNvPr id="5" name="Straight Connector 4"/>
          <p:cNvCxnSpPr>
            <a:cxnSpLocks/>
          </p:cNvCxnSpPr>
          <p:nvPr/>
        </p:nvCxnSpPr>
        <p:spPr>
          <a:xfrm>
            <a:off x="211548" y="589932"/>
            <a:ext cx="8554904" cy="0"/>
          </a:xfrm>
          <a:prstGeom prst="line">
            <a:avLst/>
          </a:prstGeom>
          <a:ln w="31750">
            <a:gradFill flip="none" rotWithShape="1">
              <a:gsLst>
                <a:gs pos="21000">
                  <a:schemeClr val="bg1"/>
                </a:gs>
                <a:gs pos="100000">
                  <a:schemeClr val="accent1">
                    <a:lumMod val="50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1895BD2-6389-4D7B-AA30-E532470F3976}"/>
              </a:ext>
            </a:extLst>
          </p:cNvPr>
          <p:cNvSpPr txBox="1"/>
          <p:nvPr/>
        </p:nvSpPr>
        <p:spPr>
          <a:xfrm>
            <a:off x="211548" y="856357"/>
            <a:ext cx="7979952" cy="677108"/>
          </a:xfrm>
          <a:prstGeom prst="rect">
            <a:avLst/>
          </a:prstGeom>
          <a:noFill/>
        </p:spPr>
        <p:txBody>
          <a:bodyPr wrap="square" rtlCol="0">
            <a:spAutoFit/>
          </a:bodyPr>
          <a:lstStyle/>
          <a:p>
            <a:pPr lvl="1"/>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Wingdings" panose="05000000000000000000" pitchFamily="2" charset="2"/>
              <a:buChar char="§"/>
            </a:pPr>
            <a:endParaRPr lang="en-US" b="1" dirty="0">
              <a:solidFill>
                <a:prstClr val="black"/>
              </a:solidFill>
            </a:endParaRPr>
          </a:p>
        </p:txBody>
      </p:sp>
      <p:pic>
        <p:nvPicPr>
          <p:cNvPr id="6" name="Picture 2" descr="logo">
            <a:extLst>
              <a:ext uri="{FF2B5EF4-FFF2-40B4-BE49-F238E27FC236}">
                <a16:creationId xmlns:a16="http://schemas.microsoft.com/office/drawing/2014/main" id="{53C7F247-6B38-4E2F-BD2C-DDD0933D7F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06665" y="81716"/>
            <a:ext cx="918893" cy="914400"/>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a:extLst>
              <a:ext uri="{FF2B5EF4-FFF2-40B4-BE49-F238E27FC236}">
                <a16:creationId xmlns:a16="http://schemas.microsoft.com/office/drawing/2014/main" id="{5614E75B-D41B-4E60-AFBD-AC0D006A1DDC}"/>
              </a:ext>
            </a:extLst>
          </p:cNvPr>
          <p:cNvSpPr/>
          <p:nvPr/>
        </p:nvSpPr>
        <p:spPr>
          <a:xfrm>
            <a:off x="457200" y="802416"/>
            <a:ext cx="8475252" cy="6003695"/>
          </a:xfrm>
          <a:prstGeom prst="rect">
            <a:avLst/>
          </a:prstGeom>
        </p:spPr>
        <p:txBody>
          <a:bodyPr wrap="square">
            <a:spAutoFit/>
          </a:bodyPr>
          <a:lstStyle/>
          <a:p>
            <a:pPr>
              <a:lnSpc>
                <a:spcPct val="115000"/>
              </a:lnSpc>
              <a:spcAft>
                <a:spcPts val="1000"/>
              </a:spcAft>
            </a:pPr>
            <a:r>
              <a:rPr lang="en-US" sz="1100" dirty="0">
                <a:ea typeface="Calibri" panose="020F0502020204030204" pitchFamily="34" charset="0"/>
              </a:rPr>
              <a:t>10.9 Illicit Discharge and Connection</a:t>
            </a:r>
          </a:p>
          <a:p>
            <a:pPr algn="just">
              <a:spcBef>
                <a:spcPts val="240"/>
              </a:spcBef>
              <a:spcAft>
                <a:spcPts val="1200"/>
              </a:spcAft>
            </a:pPr>
            <a:r>
              <a:rPr lang="en-US" sz="1100" dirty="0">
                <a:ea typeface="Arial" panose="020B0604020202020204" pitchFamily="34" charset="0"/>
              </a:rPr>
              <a:t>10.9.1. Purpose </a:t>
            </a:r>
          </a:p>
          <a:p>
            <a:pPr algn="just">
              <a:spcBef>
                <a:spcPts val="240"/>
              </a:spcBef>
              <a:spcAft>
                <a:spcPts val="1200"/>
              </a:spcAft>
            </a:pPr>
            <a:r>
              <a:rPr lang="en-US" sz="1100" spc="10" dirty="0">
                <a:solidFill>
                  <a:srgbClr val="313335"/>
                </a:solidFill>
                <a:ea typeface="Times New Roman" panose="02020603050405020304" pitchFamily="18" charset="0"/>
              </a:rPr>
              <a:t>The purpose of this article is to provide for the health, safety, and general welfare of the citizens of the County of Nassau through the regulation of non-stormwater discharges to the storm drainage system to the maximum extent practicable as required by federal and state law. This ordinance establishes methods for controlling the introduction of pollutants into the municipal separate storm sewer system (MS4) in order to comply with requirements of the National Pollutant Discharge Elimination System (NPDES) permit process. The objectives of this article are:</a:t>
            </a:r>
            <a:endParaRPr lang="en-US" sz="1100" dirty="0">
              <a:ea typeface="Arial" panose="020B0604020202020204" pitchFamily="34" charset="0"/>
            </a:endParaRPr>
          </a:p>
          <a:p>
            <a:pPr marR="76200">
              <a:lnSpc>
                <a:spcPct val="115000"/>
              </a:lnSpc>
              <a:spcAft>
                <a:spcPts val="240"/>
              </a:spcAft>
            </a:pPr>
            <a:r>
              <a:rPr lang="en-US" sz="1100" spc="10" dirty="0">
                <a:solidFill>
                  <a:srgbClr val="313335"/>
                </a:solidFill>
                <a:ea typeface="Times New Roman" panose="02020603050405020304" pitchFamily="18" charset="0"/>
              </a:rPr>
              <a:t>(1) To regulate the contribution of pollutants to the municipal separate storm sewer system (MS4) by stormwater discharges by any user.</a:t>
            </a:r>
            <a:endParaRPr lang="en-US" sz="1100" dirty="0">
              <a:ea typeface="Calibri" panose="020F0502020204030204" pitchFamily="34" charset="0"/>
            </a:endParaRPr>
          </a:p>
          <a:p>
            <a:pPr marR="76200">
              <a:lnSpc>
                <a:spcPct val="115000"/>
              </a:lnSpc>
              <a:spcAft>
                <a:spcPts val="240"/>
              </a:spcAft>
            </a:pPr>
            <a:r>
              <a:rPr lang="en-US" sz="1100" spc="10" dirty="0">
                <a:solidFill>
                  <a:srgbClr val="313335"/>
                </a:solidFill>
                <a:ea typeface="Times New Roman" panose="02020603050405020304" pitchFamily="18" charset="0"/>
              </a:rPr>
              <a:t>(2) To prohibit illicit connections and discharges to the municipal separate storm sewer system.</a:t>
            </a:r>
            <a:endParaRPr lang="en-US" sz="1100" dirty="0">
              <a:ea typeface="Calibri" panose="020F0502020204030204" pitchFamily="34" charset="0"/>
            </a:endParaRPr>
          </a:p>
          <a:p>
            <a:pPr marR="76200">
              <a:lnSpc>
                <a:spcPct val="115000"/>
              </a:lnSpc>
              <a:spcAft>
                <a:spcPts val="240"/>
              </a:spcAft>
            </a:pPr>
            <a:r>
              <a:rPr lang="en-US" sz="1100" spc="10" dirty="0">
                <a:solidFill>
                  <a:srgbClr val="313335"/>
                </a:solidFill>
                <a:ea typeface="Times New Roman" panose="02020603050405020304" pitchFamily="18" charset="0"/>
              </a:rPr>
              <a:t>(3) To establish legal authority to carry out all inspection, surveillance and monitoring procedures necessary to ensure compliance with this article.</a:t>
            </a:r>
            <a:endParaRPr lang="en-US" sz="1100" dirty="0">
              <a:ea typeface="Calibri" panose="020F0502020204030204" pitchFamily="34" charset="0"/>
            </a:endParaRPr>
          </a:p>
          <a:p>
            <a:pPr>
              <a:lnSpc>
                <a:spcPct val="115000"/>
              </a:lnSpc>
              <a:spcAft>
                <a:spcPts val="975"/>
              </a:spcAft>
            </a:pPr>
            <a:r>
              <a:rPr lang="en-US" sz="1100" spc="10" dirty="0">
                <a:solidFill>
                  <a:srgbClr val="313335"/>
                </a:solidFill>
                <a:ea typeface="Times New Roman" panose="02020603050405020304" pitchFamily="18" charset="0"/>
              </a:rPr>
              <a:t> </a:t>
            </a:r>
            <a:endParaRPr lang="en-US" sz="1100" dirty="0">
              <a:ea typeface="Calibri" panose="020F0502020204030204" pitchFamily="34" charset="0"/>
            </a:endParaRPr>
          </a:p>
          <a:p>
            <a:pPr>
              <a:lnSpc>
                <a:spcPct val="115000"/>
              </a:lnSpc>
              <a:spcAft>
                <a:spcPts val="975"/>
              </a:spcAft>
            </a:pPr>
            <a:r>
              <a:rPr lang="en-US" sz="1100" spc="10" dirty="0">
                <a:solidFill>
                  <a:srgbClr val="313335"/>
                </a:solidFill>
                <a:ea typeface="Times New Roman" panose="02020603050405020304" pitchFamily="18" charset="0"/>
              </a:rPr>
              <a:t>10.9.2 Applicability </a:t>
            </a:r>
            <a:endParaRPr lang="en-US" sz="1100" dirty="0">
              <a:ea typeface="Calibri" panose="020F0502020204030204" pitchFamily="34" charset="0"/>
            </a:endParaRPr>
          </a:p>
          <a:p>
            <a:pPr>
              <a:lnSpc>
                <a:spcPct val="115000"/>
              </a:lnSpc>
              <a:spcAft>
                <a:spcPts val="975"/>
              </a:spcAft>
            </a:pPr>
            <a:r>
              <a:rPr lang="en-US" sz="1100" spc="10" dirty="0">
                <a:solidFill>
                  <a:srgbClr val="313335"/>
                </a:solidFill>
                <a:ea typeface="Calibri" panose="020F0502020204030204" pitchFamily="34" charset="0"/>
              </a:rPr>
              <a:t>This article shall apply to all water entering the storm drain system generated on any developed and undeveloped lands unless explicitly exempted by an authorized enforcement agency.</a:t>
            </a:r>
            <a:endParaRPr lang="en-US" sz="1100" dirty="0">
              <a:ea typeface="Calibri" panose="020F0502020204030204" pitchFamily="34" charset="0"/>
            </a:endParaRPr>
          </a:p>
          <a:p>
            <a:pPr>
              <a:lnSpc>
                <a:spcPct val="115000"/>
              </a:lnSpc>
              <a:spcAft>
                <a:spcPts val="975"/>
              </a:spcAft>
            </a:pPr>
            <a:r>
              <a:rPr lang="en-US" sz="1100" spc="10" dirty="0">
                <a:solidFill>
                  <a:srgbClr val="313335"/>
                </a:solidFill>
                <a:ea typeface="Times New Roman" panose="02020603050405020304" pitchFamily="18" charset="0"/>
              </a:rPr>
              <a:t> 10.9.3 Ultimate Responsibility</a:t>
            </a:r>
            <a:endParaRPr lang="en-US" sz="1100" dirty="0">
              <a:ea typeface="Calibri" panose="020F0502020204030204" pitchFamily="34" charset="0"/>
            </a:endParaRPr>
          </a:p>
          <a:p>
            <a:pPr>
              <a:lnSpc>
                <a:spcPct val="115000"/>
              </a:lnSpc>
              <a:spcAft>
                <a:spcPts val="975"/>
              </a:spcAft>
            </a:pPr>
            <a:r>
              <a:rPr lang="en-US" sz="1100" spc="10" dirty="0">
                <a:solidFill>
                  <a:srgbClr val="313335"/>
                </a:solidFill>
                <a:ea typeface="Calibri" panose="020F0502020204030204" pitchFamily="34" charset="0"/>
              </a:rPr>
              <a:t>The standards set forth herein and promulgated pursuant to this article are minimum standards; therefore, this article does not intend nor imply that compliance by any person will ensure that there will be no contamination, pollution nor unauthorized discharge of pollutants.</a:t>
            </a:r>
            <a:endParaRPr lang="en-US" sz="1100" dirty="0">
              <a:ea typeface="Calibri" panose="020F0502020204030204" pitchFamily="34" charset="0"/>
            </a:endParaRPr>
          </a:p>
          <a:p>
            <a:pPr>
              <a:lnSpc>
                <a:spcPct val="115000"/>
              </a:lnSpc>
              <a:spcAft>
                <a:spcPts val="975"/>
              </a:spcAft>
            </a:pPr>
            <a:r>
              <a:rPr lang="en-US" sz="1100" spc="10" dirty="0">
                <a:solidFill>
                  <a:srgbClr val="313335"/>
                </a:solidFill>
                <a:ea typeface="Times New Roman" panose="02020603050405020304" pitchFamily="18" charset="0"/>
              </a:rPr>
              <a:t>10.9.4 Control of pollutant contributions from interconnected MS4s </a:t>
            </a:r>
            <a:endParaRPr lang="en-US" sz="1100" dirty="0">
              <a:ea typeface="Calibri" panose="020F0502020204030204" pitchFamily="34" charset="0"/>
            </a:endParaRPr>
          </a:p>
          <a:p>
            <a:pPr>
              <a:lnSpc>
                <a:spcPct val="115000"/>
              </a:lnSpc>
              <a:spcAft>
                <a:spcPts val="975"/>
              </a:spcAft>
            </a:pPr>
            <a:r>
              <a:rPr lang="en-US" sz="1100" spc="10" dirty="0">
                <a:solidFill>
                  <a:srgbClr val="313335"/>
                </a:solidFill>
                <a:ea typeface="Calibri" panose="020F0502020204030204" pitchFamily="34" charset="0"/>
              </a:rPr>
              <a:t>Interconnected MS4s, including MS4s not owned by the county, shall be controlled so that they do not impair the operation of or contribute to the failure of the receiving MS4 to meet any applicable local, state or federal law or regulation. Owners of sections of the interconnected MS4 shall be responsible for the quality within their portion of the system and shall coordinate with the owners of the downstream segments.</a:t>
            </a:r>
            <a:endParaRPr lang="en-US" sz="1100" dirty="0">
              <a:ea typeface="Calibri" panose="020F0502020204030204" pitchFamily="34" charset="0"/>
            </a:endParaRPr>
          </a:p>
          <a:p>
            <a:endParaRPr lang="en-US" sz="10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endParaRPr lang="en-US" sz="105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2733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95" y="184250"/>
            <a:ext cx="8814010" cy="709332"/>
          </a:xfrm>
        </p:spPr>
        <p:txBody>
          <a:bodyPr>
            <a:normAutofit fontScale="90000"/>
          </a:bodyPr>
          <a:lstStyle/>
          <a:p>
            <a:r>
              <a:rPr lang="en-US" sz="3600" b="1" dirty="0">
                <a:latin typeface="+mn-lt"/>
              </a:rPr>
              <a:t>Lot Grading Regulations</a:t>
            </a:r>
            <a:br>
              <a:rPr lang="en-US" sz="2800" dirty="0"/>
            </a:br>
            <a:endParaRPr lang="en-US" sz="2800" dirty="0"/>
          </a:p>
        </p:txBody>
      </p:sp>
      <p:cxnSp>
        <p:nvCxnSpPr>
          <p:cNvPr id="5" name="Straight Connector 4"/>
          <p:cNvCxnSpPr>
            <a:cxnSpLocks/>
          </p:cNvCxnSpPr>
          <p:nvPr/>
        </p:nvCxnSpPr>
        <p:spPr>
          <a:xfrm>
            <a:off x="211548" y="589932"/>
            <a:ext cx="8554904" cy="0"/>
          </a:xfrm>
          <a:prstGeom prst="line">
            <a:avLst/>
          </a:prstGeom>
          <a:ln w="31750">
            <a:gradFill flip="none" rotWithShape="1">
              <a:gsLst>
                <a:gs pos="21000">
                  <a:schemeClr val="bg1"/>
                </a:gs>
                <a:gs pos="100000">
                  <a:schemeClr val="accent1">
                    <a:lumMod val="50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1895BD2-6389-4D7B-AA30-E532470F3976}"/>
              </a:ext>
            </a:extLst>
          </p:cNvPr>
          <p:cNvSpPr txBox="1"/>
          <p:nvPr/>
        </p:nvSpPr>
        <p:spPr>
          <a:xfrm>
            <a:off x="211548" y="856357"/>
            <a:ext cx="7979952" cy="677108"/>
          </a:xfrm>
          <a:prstGeom prst="rect">
            <a:avLst/>
          </a:prstGeom>
          <a:noFill/>
        </p:spPr>
        <p:txBody>
          <a:bodyPr wrap="square" rtlCol="0">
            <a:spAutoFit/>
          </a:bodyPr>
          <a:lstStyle/>
          <a:p>
            <a:pPr lvl="1"/>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Wingdings" panose="05000000000000000000" pitchFamily="2" charset="2"/>
              <a:buChar char="§"/>
            </a:pPr>
            <a:endParaRPr lang="en-US" b="1" dirty="0">
              <a:solidFill>
                <a:prstClr val="black"/>
              </a:solidFill>
            </a:endParaRPr>
          </a:p>
        </p:txBody>
      </p:sp>
      <p:pic>
        <p:nvPicPr>
          <p:cNvPr id="6" name="Picture 2" descr="logo">
            <a:extLst>
              <a:ext uri="{FF2B5EF4-FFF2-40B4-BE49-F238E27FC236}">
                <a16:creationId xmlns:a16="http://schemas.microsoft.com/office/drawing/2014/main" id="{53C7F247-6B38-4E2F-BD2C-DDD0933D7F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06665" y="81716"/>
            <a:ext cx="918893" cy="914400"/>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a:extLst>
              <a:ext uri="{FF2B5EF4-FFF2-40B4-BE49-F238E27FC236}">
                <a16:creationId xmlns:a16="http://schemas.microsoft.com/office/drawing/2014/main" id="{5614E75B-D41B-4E60-AFBD-AC0D006A1DDC}"/>
              </a:ext>
            </a:extLst>
          </p:cNvPr>
          <p:cNvSpPr/>
          <p:nvPr/>
        </p:nvSpPr>
        <p:spPr>
          <a:xfrm>
            <a:off x="457200" y="802416"/>
            <a:ext cx="8475252" cy="5791073"/>
          </a:xfrm>
          <a:prstGeom prst="rect">
            <a:avLst/>
          </a:prstGeom>
        </p:spPr>
        <p:txBody>
          <a:bodyPr wrap="square">
            <a:spAutoFit/>
          </a:bodyPr>
          <a:lstStyle/>
          <a:p>
            <a:pPr>
              <a:lnSpc>
                <a:spcPct val="115000"/>
              </a:lnSpc>
              <a:spcAft>
                <a:spcPts val="975"/>
              </a:spcAft>
            </a:pPr>
            <a:r>
              <a:rPr lang="en-US" sz="1100" spc="10" dirty="0">
                <a:solidFill>
                  <a:srgbClr val="313335"/>
                </a:solidFill>
                <a:ea typeface="Times New Roman" panose="02020603050405020304" pitchFamily="18" charset="0"/>
              </a:rPr>
              <a:t>10.9.5 Prohibitions </a:t>
            </a:r>
            <a:endParaRPr lang="en-US" sz="1100" dirty="0">
              <a:ea typeface="Calibri" panose="020F0502020204030204" pitchFamily="34" charset="0"/>
            </a:endParaRPr>
          </a:p>
          <a:p>
            <a:pPr>
              <a:lnSpc>
                <a:spcPct val="115000"/>
              </a:lnSpc>
              <a:spcAft>
                <a:spcPts val="975"/>
              </a:spcAft>
            </a:pPr>
            <a:r>
              <a:rPr lang="en-US" sz="1100" spc="10" dirty="0">
                <a:solidFill>
                  <a:srgbClr val="313335"/>
                </a:solidFill>
                <a:ea typeface="Times New Roman" panose="02020603050405020304" pitchFamily="18" charset="0"/>
              </a:rPr>
              <a:t>(a) </a:t>
            </a:r>
            <a:r>
              <a:rPr lang="en-US" sz="1100" i="1" spc="10" dirty="0">
                <a:solidFill>
                  <a:srgbClr val="313335"/>
                </a:solidFill>
                <a:ea typeface="Times New Roman" panose="02020603050405020304" pitchFamily="18" charset="0"/>
              </a:rPr>
              <a:t>Illicit/Illegal Discharges.</a:t>
            </a:r>
            <a:r>
              <a:rPr lang="en-US" sz="1100" spc="10" dirty="0">
                <a:solidFill>
                  <a:srgbClr val="313335"/>
                </a:solidFill>
                <a:ea typeface="Times New Roman" panose="02020603050405020304" pitchFamily="18" charset="0"/>
              </a:rPr>
              <a:t> No person shall drain, deposit, place or otherwise discharge into any natural outlet or stormwater system within the county, or to cause or permit to be drained, deposited, placed or otherwise discharged into such waters, any organic or inorganic matter which causes or tends to cause pollution. Polluting matter includes, but is not limited to, the following:</a:t>
            </a:r>
            <a:endParaRPr lang="en-US" sz="1100" dirty="0">
              <a:ea typeface="Calibri" panose="020F0502020204030204" pitchFamily="34" charset="0"/>
            </a:endParaRPr>
          </a:p>
          <a:p>
            <a:pPr>
              <a:lnSpc>
                <a:spcPct val="115000"/>
              </a:lnSpc>
            </a:pPr>
            <a:r>
              <a:rPr lang="en-US" sz="1100" spc="10" dirty="0">
                <a:solidFill>
                  <a:srgbClr val="313335"/>
                </a:solidFill>
                <a:ea typeface="Times New Roman" panose="02020603050405020304" pitchFamily="18" charset="0"/>
              </a:rPr>
              <a:t>(1) Petroleum products, including, but not limited to oil, grease, and gasoline;</a:t>
            </a:r>
            <a:endParaRPr lang="en-US" sz="1100" dirty="0">
              <a:ea typeface="Calibri" panose="020F0502020204030204" pitchFamily="34" charset="0"/>
            </a:endParaRPr>
          </a:p>
          <a:p>
            <a:pPr>
              <a:lnSpc>
                <a:spcPct val="115000"/>
              </a:lnSpc>
            </a:pPr>
            <a:r>
              <a:rPr lang="en-US" sz="1100" spc="10" dirty="0">
                <a:solidFill>
                  <a:srgbClr val="313335"/>
                </a:solidFill>
                <a:ea typeface="Times New Roman" panose="02020603050405020304" pitchFamily="18" charset="0"/>
              </a:rPr>
              <a:t>(2) Solid waste;</a:t>
            </a:r>
            <a:endParaRPr lang="en-US" sz="1100" dirty="0">
              <a:ea typeface="Calibri" panose="020F0502020204030204" pitchFamily="34" charset="0"/>
            </a:endParaRPr>
          </a:p>
          <a:p>
            <a:pPr>
              <a:lnSpc>
                <a:spcPct val="115000"/>
              </a:lnSpc>
            </a:pPr>
            <a:r>
              <a:rPr lang="en-US" sz="1100" spc="10" dirty="0">
                <a:solidFill>
                  <a:srgbClr val="313335"/>
                </a:solidFill>
                <a:ea typeface="Times New Roman" panose="02020603050405020304" pitchFamily="18" charset="0"/>
              </a:rPr>
              <a:t>(3) Pet waste;</a:t>
            </a:r>
            <a:endParaRPr lang="en-US" sz="1100" dirty="0">
              <a:ea typeface="Calibri" panose="020F0502020204030204" pitchFamily="34" charset="0"/>
            </a:endParaRPr>
          </a:p>
          <a:p>
            <a:pPr>
              <a:lnSpc>
                <a:spcPct val="115000"/>
              </a:lnSpc>
            </a:pPr>
            <a:r>
              <a:rPr lang="en-US" sz="1100" spc="10" dirty="0">
                <a:solidFill>
                  <a:srgbClr val="313335"/>
                </a:solidFill>
                <a:ea typeface="Times New Roman" panose="02020603050405020304" pitchFamily="18" charset="0"/>
              </a:rPr>
              <a:t>(4) Chemicals;</a:t>
            </a:r>
            <a:endParaRPr lang="en-US" sz="1100" dirty="0">
              <a:ea typeface="Calibri" panose="020F0502020204030204" pitchFamily="34" charset="0"/>
            </a:endParaRPr>
          </a:p>
          <a:p>
            <a:pPr>
              <a:lnSpc>
                <a:spcPct val="115000"/>
              </a:lnSpc>
            </a:pPr>
            <a:r>
              <a:rPr lang="en-US" sz="1100" spc="10" dirty="0">
                <a:solidFill>
                  <a:srgbClr val="313335"/>
                </a:solidFill>
                <a:ea typeface="Times New Roman" panose="02020603050405020304" pitchFamily="18" charset="0"/>
              </a:rPr>
              <a:t>(5) Paints;</a:t>
            </a:r>
            <a:endParaRPr lang="en-US" sz="1100" dirty="0">
              <a:ea typeface="Calibri" panose="020F0502020204030204" pitchFamily="34" charset="0"/>
            </a:endParaRPr>
          </a:p>
          <a:p>
            <a:pPr>
              <a:lnSpc>
                <a:spcPct val="115000"/>
              </a:lnSpc>
            </a:pPr>
            <a:r>
              <a:rPr lang="en-US" sz="1100" spc="10" dirty="0">
                <a:solidFill>
                  <a:srgbClr val="313335"/>
                </a:solidFill>
                <a:ea typeface="Times New Roman" panose="02020603050405020304" pitchFamily="18" charset="0"/>
              </a:rPr>
              <a:t>(6) Steam cleaning waste;</a:t>
            </a:r>
            <a:endParaRPr lang="en-US" sz="1100" dirty="0">
              <a:ea typeface="Calibri" panose="020F0502020204030204" pitchFamily="34" charset="0"/>
            </a:endParaRPr>
          </a:p>
          <a:p>
            <a:pPr>
              <a:lnSpc>
                <a:spcPct val="115000"/>
              </a:lnSpc>
            </a:pPr>
            <a:r>
              <a:rPr lang="en-US" sz="1100" spc="10" dirty="0">
                <a:solidFill>
                  <a:srgbClr val="313335"/>
                </a:solidFill>
                <a:ea typeface="Times New Roman" panose="02020603050405020304" pitchFamily="18" charset="0"/>
              </a:rPr>
              <a:t>(7) Soaps;</a:t>
            </a:r>
            <a:endParaRPr lang="en-US" sz="1100" dirty="0">
              <a:ea typeface="Calibri" panose="020F0502020204030204" pitchFamily="34" charset="0"/>
            </a:endParaRPr>
          </a:p>
          <a:p>
            <a:pPr>
              <a:lnSpc>
                <a:spcPct val="115000"/>
              </a:lnSpc>
            </a:pPr>
            <a:r>
              <a:rPr lang="en-US" sz="1100" spc="10" dirty="0">
                <a:solidFill>
                  <a:srgbClr val="313335"/>
                </a:solidFill>
                <a:ea typeface="Times New Roman" panose="02020603050405020304" pitchFamily="18" charset="0"/>
              </a:rPr>
              <a:t>(8) Laundry waste;</a:t>
            </a:r>
            <a:endParaRPr lang="en-US" sz="1100" dirty="0">
              <a:ea typeface="Calibri" panose="020F0502020204030204" pitchFamily="34" charset="0"/>
            </a:endParaRPr>
          </a:p>
          <a:p>
            <a:pPr>
              <a:lnSpc>
                <a:spcPct val="115000"/>
              </a:lnSpc>
            </a:pPr>
            <a:r>
              <a:rPr lang="en-US" sz="1100" spc="10" dirty="0">
                <a:solidFill>
                  <a:srgbClr val="313335"/>
                </a:solidFill>
                <a:ea typeface="Times New Roman" panose="02020603050405020304" pitchFamily="18" charset="0"/>
              </a:rPr>
              <a:t>(9) Pesticides, herbicide or fertilizers;</a:t>
            </a:r>
            <a:endParaRPr lang="en-US" sz="1100" dirty="0">
              <a:ea typeface="Calibri" panose="020F0502020204030204" pitchFamily="34" charset="0"/>
            </a:endParaRPr>
          </a:p>
          <a:p>
            <a:pPr>
              <a:lnSpc>
                <a:spcPct val="115000"/>
              </a:lnSpc>
            </a:pPr>
            <a:r>
              <a:rPr lang="en-US" sz="1100" spc="10" dirty="0">
                <a:solidFill>
                  <a:srgbClr val="313335"/>
                </a:solidFill>
                <a:ea typeface="Times New Roman" panose="02020603050405020304" pitchFamily="18" charset="0"/>
              </a:rPr>
              <a:t>(10) Degreasers, solvents;</a:t>
            </a:r>
            <a:endParaRPr lang="en-US" sz="1100" dirty="0">
              <a:ea typeface="Calibri" panose="020F0502020204030204" pitchFamily="34" charset="0"/>
            </a:endParaRPr>
          </a:p>
          <a:p>
            <a:pPr>
              <a:lnSpc>
                <a:spcPct val="115000"/>
              </a:lnSpc>
            </a:pPr>
            <a:r>
              <a:rPr lang="en-US" sz="1100" spc="10" dirty="0">
                <a:solidFill>
                  <a:srgbClr val="313335"/>
                </a:solidFill>
                <a:ea typeface="Times New Roman" panose="02020603050405020304" pitchFamily="18" charset="0"/>
              </a:rPr>
              <a:t>(11) Sanitary sewage;</a:t>
            </a:r>
            <a:endParaRPr lang="en-US" sz="1100" dirty="0">
              <a:ea typeface="Calibri" panose="020F0502020204030204" pitchFamily="34" charset="0"/>
            </a:endParaRPr>
          </a:p>
          <a:p>
            <a:pPr>
              <a:lnSpc>
                <a:spcPct val="115000"/>
              </a:lnSpc>
            </a:pPr>
            <a:r>
              <a:rPr lang="en-US" sz="1100" spc="10" dirty="0">
                <a:solidFill>
                  <a:srgbClr val="313335"/>
                </a:solidFill>
                <a:ea typeface="Times New Roman" panose="02020603050405020304" pitchFamily="18" charset="0"/>
              </a:rPr>
              <a:t>(12) Chemically treated cooling water;</a:t>
            </a:r>
            <a:endParaRPr lang="en-US" sz="1100" dirty="0">
              <a:ea typeface="Calibri" panose="020F0502020204030204" pitchFamily="34" charset="0"/>
            </a:endParaRPr>
          </a:p>
          <a:p>
            <a:pPr>
              <a:lnSpc>
                <a:spcPct val="115000"/>
              </a:lnSpc>
            </a:pPr>
            <a:r>
              <a:rPr lang="en-US" sz="1100" spc="10" dirty="0">
                <a:solidFill>
                  <a:srgbClr val="313335"/>
                </a:solidFill>
                <a:ea typeface="Times New Roman" panose="02020603050405020304" pitchFamily="18" charset="0"/>
              </a:rPr>
              <a:t>(13) Antifreeze and other automotive products;</a:t>
            </a:r>
            <a:endParaRPr lang="en-US" sz="1100" dirty="0">
              <a:ea typeface="Calibri" panose="020F0502020204030204" pitchFamily="34" charset="0"/>
            </a:endParaRPr>
          </a:p>
          <a:p>
            <a:pPr>
              <a:lnSpc>
                <a:spcPct val="115000"/>
              </a:lnSpc>
            </a:pPr>
            <a:r>
              <a:rPr lang="en-US" sz="1100" spc="10" dirty="0">
                <a:solidFill>
                  <a:srgbClr val="313335"/>
                </a:solidFill>
                <a:ea typeface="Times New Roman" panose="02020603050405020304" pitchFamily="18" charset="0"/>
              </a:rPr>
              <a:t>(14) Lawn clippings, leaves, branches, etc.;</a:t>
            </a:r>
            <a:endParaRPr lang="en-US" sz="1100" dirty="0">
              <a:ea typeface="Calibri" panose="020F0502020204030204" pitchFamily="34" charset="0"/>
            </a:endParaRPr>
          </a:p>
          <a:p>
            <a:pPr>
              <a:lnSpc>
                <a:spcPct val="115000"/>
              </a:lnSpc>
            </a:pPr>
            <a:r>
              <a:rPr lang="en-US" sz="1100" spc="10" dirty="0">
                <a:solidFill>
                  <a:srgbClr val="313335"/>
                </a:solidFill>
                <a:ea typeface="Times New Roman" panose="02020603050405020304" pitchFamily="18" charset="0"/>
              </a:rPr>
              <a:t>(15) Animal carcasses;</a:t>
            </a:r>
            <a:endParaRPr lang="en-US" sz="1100" dirty="0">
              <a:ea typeface="Calibri" panose="020F0502020204030204" pitchFamily="34" charset="0"/>
            </a:endParaRPr>
          </a:p>
          <a:p>
            <a:pPr>
              <a:lnSpc>
                <a:spcPct val="115000"/>
              </a:lnSpc>
            </a:pPr>
            <a:r>
              <a:rPr lang="en-US" sz="1100" spc="10" dirty="0">
                <a:solidFill>
                  <a:srgbClr val="313335"/>
                </a:solidFill>
                <a:ea typeface="Times New Roman" panose="02020603050405020304" pitchFamily="18" charset="0"/>
              </a:rPr>
              <a:t>(16) Recreational vehicle waste;</a:t>
            </a:r>
            <a:endParaRPr lang="en-US" sz="1100" dirty="0">
              <a:ea typeface="Calibri" panose="020F0502020204030204" pitchFamily="34" charset="0"/>
            </a:endParaRPr>
          </a:p>
          <a:p>
            <a:pPr>
              <a:lnSpc>
                <a:spcPct val="115000"/>
              </a:lnSpc>
            </a:pPr>
            <a:r>
              <a:rPr lang="en-US" sz="1100" spc="10" dirty="0">
                <a:solidFill>
                  <a:srgbClr val="313335"/>
                </a:solidFill>
                <a:ea typeface="Times New Roman" panose="02020603050405020304" pitchFamily="18" charset="0"/>
              </a:rPr>
              <a:t>(17) Dyes;</a:t>
            </a:r>
            <a:endParaRPr lang="en-US" sz="1100" dirty="0">
              <a:ea typeface="Calibri" panose="020F0502020204030204" pitchFamily="34" charset="0"/>
            </a:endParaRPr>
          </a:p>
          <a:p>
            <a:pPr>
              <a:lnSpc>
                <a:spcPct val="115000"/>
              </a:lnSpc>
            </a:pPr>
            <a:r>
              <a:rPr lang="en-US" sz="1100" spc="10" dirty="0">
                <a:solidFill>
                  <a:srgbClr val="313335"/>
                </a:solidFill>
                <a:ea typeface="Times New Roman" panose="02020603050405020304" pitchFamily="18" charset="0"/>
              </a:rPr>
              <a:t>(18) Construction materials;</a:t>
            </a:r>
            <a:endParaRPr lang="en-US" sz="1100" dirty="0">
              <a:ea typeface="Calibri" panose="020F0502020204030204" pitchFamily="34" charset="0"/>
            </a:endParaRPr>
          </a:p>
          <a:p>
            <a:pPr>
              <a:lnSpc>
                <a:spcPct val="115000"/>
              </a:lnSpc>
            </a:pPr>
            <a:r>
              <a:rPr lang="en-US" sz="1100" spc="10" dirty="0">
                <a:solidFill>
                  <a:srgbClr val="313335"/>
                </a:solidFill>
                <a:ea typeface="Times New Roman" panose="02020603050405020304" pitchFamily="18" charset="0"/>
              </a:rPr>
              <a:t>(19) Wash waters;</a:t>
            </a:r>
            <a:endParaRPr lang="en-US" sz="1100" dirty="0">
              <a:ea typeface="Calibri" panose="020F0502020204030204" pitchFamily="34" charset="0"/>
            </a:endParaRPr>
          </a:p>
          <a:p>
            <a:pPr>
              <a:lnSpc>
                <a:spcPct val="115000"/>
              </a:lnSpc>
              <a:spcAft>
                <a:spcPts val="975"/>
              </a:spcAft>
            </a:pPr>
            <a:r>
              <a:rPr lang="en-US" sz="1100" spc="10" dirty="0">
                <a:solidFill>
                  <a:srgbClr val="313335"/>
                </a:solidFill>
                <a:ea typeface="Times New Roman" panose="02020603050405020304" pitchFamily="18" charset="0"/>
              </a:rPr>
              <a:t>(20) Any liquids in quantity or quality that are capable of causing a violation of the county's NPDES stormwater permit; and</a:t>
            </a:r>
            <a:endParaRPr lang="en-US" sz="1100" dirty="0">
              <a:ea typeface="Calibri" panose="020F0502020204030204" pitchFamily="34" charset="0"/>
            </a:endParaRPr>
          </a:p>
          <a:p>
            <a:pPr>
              <a:lnSpc>
                <a:spcPct val="115000"/>
              </a:lnSpc>
              <a:spcAft>
                <a:spcPts val="975"/>
              </a:spcAft>
            </a:pPr>
            <a:r>
              <a:rPr lang="en-US" sz="1100" spc="10" dirty="0">
                <a:solidFill>
                  <a:srgbClr val="313335"/>
                </a:solidFill>
                <a:ea typeface="Times New Roman" panose="02020603050405020304" pitchFamily="18" charset="0"/>
              </a:rPr>
              <a:t>(21) Solids in such quantities or such size capable of causing interference or obstruction to the flow of the county's storm sewer system.</a:t>
            </a:r>
            <a:endParaRPr lang="en-US" sz="1100" dirty="0">
              <a:ea typeface="Calibri" panose="020F0502020204030204" pitchFamily="34" charset="0"/>
            </a:endParaRPr>
          </a:p>
          <a:p>
            <a:endParaRPr lang="en-US" sz="10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endParaRPr lang="en-US" sz="105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0604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erson standing in front of a building&#10;&#10;Description automatically generated">
            <a:extLst>
              <a:ext uri="{FF2B5EF4-FFF2-40B4-BE49-F238E27FC236}">
                <a16:creationId xmlns:a16="http://schemas.microsoft.com/office/drawing/2014/main" id="{086642C6-344B-41E5-B3FA-B232E9BB81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20" y="10"/>
            <a:ext cx="3002259" cy="3388883"/>
          </a:xfrm>
          <a:prstGeom prst="rect">
            <a:avLst/>
          </a:prstGeom>
        </p:spPr>
      </p:pic>
      <p:pic>
        <p:nvPicPr>
          <p:cNvPr id="18" name="Picture 17" descr="A plant in a forest&#10;&#10;Description automatically generated">
            <a:extLst>
              <a:ext uri="{FF2B5EF4-FFF2-40B4-BE49-F238E27FC236}">
                <a16:creationId xmlns:a16="http://schemas.microsoft.com/office/drawing/2014/main" id="{04D5FCD3-25EB-44C8-A8C4-A4804F52593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3"/>
          <a:stretch/>
        </p:blipFill>
        <p:spPr>
          <a:xfrm>
            <a:off x="20" y="3469102"/>
            <a:ext cx="3002259" cy="3388893"/>
          </a:xfrm>
          <a:prstGeom prst="rect">
            <a:avLst/>
          </a:prstGeom>
        </p:spPr>
      </p:pic>
      <p:pic>
        <p:nvPicPr>
          <p:cNvPr id="13" name="Picture 12" descr="A picture containing outdoor, grass, water, train&#10;&#10;Description automatically generated">
            <a:extLst>
              <a:ext uri="{FF2B5EF4-FFF2-40B4-BE49-F238E27FC236}">
                <a16:creationId xmlns:a16="http://schemas.microsoft.com/office/drawing/2014/main" id="{5F534A6F-E2CB-4AF5-8094-7E32865ADA0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
          <a:stretch/>
        </p:blipFill>
        <p:spPr>
          <a:xfrm>
            <a:off x="3070859" y="10"/>
            <a:ext cx="3010535" cy="6857990"/>
          </a:xfrm>
          <a:prstGeom prst="rect">
            <a:avLst/>
          </a:prstGeom>
        </p:spPr>
      </p:pic>
      <p:pic>
        <p:nvPicPr>
          <p:cNvPr id="8" name="Picture 7" descr="A close up of a cage&#10;&#10;Description automatically generated">
            <a:extLst>
              <a:ext uri="{FF2B5EF4-FFF2-40B4-BE49-F238E27FC236}">
                <a16:creationId xmlns:a16="http://schemas.microsoft.com/office/drawing/2014/main" id="{0912CBCF-C92A-44C9-BF12-76407D94DAF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
          <a:stretch/>
        </p:blipFill>
        <p:spPr>
          <a:xfrm>
            <a:off x="6141720" y="10"/>
            <a:ext cx="3002279" cy="3383270"/>
          </a:xfrm>
          <a:prstGeom prst="rect">
            <a:avLst/>
          </a:prstGeom>
        </p:spPr>
      </p:pic>
      <p:pic>
        <p:nvPicPr>
          <p:cNvPr id="6" name="Picture 5" descr="A body of water surrounded by trees&#10;&#10;Description automatically generated">
            <a:extLst>
              <a:ext uri="{FF2B5EF4-FFF2-40B4-BE49-F238E27FC236}">
                <a16:creationId xmlns:a16="http://schemas.microsoft.com/office/drawing/2014/main" id="{0D75823E-2E4E-4700-B72B-810FB642BCB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3"/>
          <a:stretch/>
        </p:blipFill>
        <p:spPr>
          <a:xfrm>
            <a:off x="6149974" y="3469102"/>
            <a:ext cx="2994026" cy="3388893"/>
          </a:xfrm>
          <a:prstGeom prst="rect">
            <a:avLst/>
          </a:prstGeom>
        </p:spPr>
      </p:pic>
      <mc:AlternateContent xmlns:mc="http://schemas.openxmlformats.org/markup-compatibility/2006" xmlns:p14="http://schemas.microsoft.com/office/powerpoint/2010/main">
        <mc:Choice Requires="p14">
          <p:contentPart p14:bwMode="auto" r:id="rId8">
            <p14:nvContentPartPr>
              <p14:cNvPr id="32" name="Ink 31">
                <a:extLst>
                  <a:ext uri="{FF2B5EF4-FFF2-40B4-BE49-F238E27FC236}">
                    <a16:creationId xmlns:a16="http://schemas.microsoft.com/office/drawing/2014/main" id="{D4FAB55C-228F-492C-8311-86AAE9B7A002}"/>
                  </a:ext>
                </a:extLst>
              </p14:cNvPr>
              <p14:cNvContentPartPr/>
              <p14:nvPr/>
            </p14:nvContentPartPr>
            <p14:xfrm>
              <a:off x="9629550" y="4285815"/>
              <a:ext cx="360" cy="360"/>
            </p14:xfrm>
          </p:contentPart>
        </mc:Choice>
        <mc:Fallback xmlns="">
          <p:pic>
            <p:nvPicPr>
              <p:cNvPr id="32" name="Ink 31">
                <a:extLst>
                  <a:ext uri="{FF2B5EF4-FFF2-40B4-BE49-F238E27FC236}">
                    <a16:creationId xmlns:a16="http://schemas.microsoft.com/office/drawing/2014/main" id="{D4FAB55C-228F-492C-8311-86AAE9B7A002}"/>
                  </a:ext>
                </a:extLst>
              </p:cNvPr>
              <p:cNvPicPr/>
              <p:nvPr/>
            </p:nvPicPr>
            <p:blipFill>
              <a:blip r:embed="rId9"/>
              <a:stretch>
                <a:fillRect/>
              </a:stretch>
            </p:blipFill>
            <p:spPr>
              <a:xfrm>
                <a:off x="9620550" y="4277175"/>
                <a:ext cx="18000" cy="18000"/>
              </a:xfrm>
              <a:prstGeom prst="rect">
                <a:avLst/>
              </a:prstGeom>
            </p:spPr>
          </p:pic>
        </mc:Fallback>
      </mc:AlternateContent>
      <p:sp>
        <p:nvSpPr>
          <p:cNvPr id="19" name="Rectangle 18">
            <a:extLst>
              <a:ext uri="{FF2B5EF4-FFF2-40B4-BE49-F238E27FC236}">
                <a16:creationId xmlns:a16="http://schemas.microsoft.com/office/drawing/2014/main" id="{1DC99C25-8053-4B95-9506-D773B969D3B5}"/>
              </a:ext>
            </a:extLst>
          </p:cNvPr>
          <p:cNvSpPr/>
          <p:nvPr/>
        </p:nvSpPr>
        <p:spPr>
          <a:xfrm>
            <a:off x="0" y="0"/>
            <a:ext cx="3953164" cy="43410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Hurricane Irma 2017: Thomas Creek </a:t>
            </a:r>
          </a:p>
        </p:txBody>
      </p:sp>
    </p:spTree>
    <p:extLst>
      <p:ext uri="{BB962C8B-B14F-4D97-AF65-F5344CB8AC3E}">
        <p14:creationId xmlns:p14="http://schemas.microsoft.com/office/powerpoint/2010/main" val="3679271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647" y="287469"/>
            <a:ext cx="8814010" cy="709332"/>
          </a:xfrm>
        </p:spPr>
        <p:txBody>
          <a:bodyPr>
            <a:normAutofit fontScale="90000"/>
          </a:bodyPr>
          <a:lstStyle/>
          <a:p>
            <a:r>
              <a:rPr lang="en-US" sz="2800" b="1" dirty="0"/>
              <a:t>Engineering Efforts</a:t>
            </a:r>
            <a:br>
              <a:rPr lang="en-US" sz="2800" dirty="0"/>
            </a:br>
            <a:endParaRPr lang="en-US" sz="2800" dirty="0"/>
          </a:p>
        </p:txBody>
      </p:sp>
      <p:cxnSp>
        <p:nvCxnSpPr>
          <p:cNvPr id="5" name="Straight Connector 4"/>
          <p:cNvCxnSpPr>
            <a:cxnSpLocks/>
          </p:cNvCxnSpPr>
          <p:nvPr/>
        </p:nvCxnSpPr>
        <p:spPr>
          <a:xfrm>
            <a:off x="247200" y="693151"/>
            <a:ext cx="8554904" cy="0"/>
          </a:xfrm>
          <a:prstGeom prst="line">
            <a:avLst/>
          </a:prstGeom>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2052" name="Picture 4">
            <a:extLst>
              <a:ext uri="{FF2B5EF4-FFF2-40B4-BE49-F238E27FC236}">
                <a16:creationId xmlns:a16="http://schemas.microsoft.com/office/drawing/2014/main" id="{73DED3FE-14B2-4DA5-809C-387F86F79D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421" y="4162772"/>
            <a:ext cx="3077052" cy="26952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94583F9-5607-43C5-8B27-30D624CEE739}"/>
              </a:ext>
            </a:extLst>
          </p:cNvPr>
          <p:cNvSpPr txBox="1"/>
          <p:nvPr/>
        </p:nvSpPr>
        <p:spPr>
          <a:xfrm>
            <a:off x="211548" y="856357"/>
            <a:ext cx="7979952" cy="209288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Construction Inspector Reviewed site</a:t>
            </a:r>
          </a:p>
          <a:p>
            <a:pPr marL="800100" lvl="1" indent="-342900">
              <a:buFont typeface="Wingdings" panose="05000000000000000000" pitchFamily="2" charset="2"/>
              <a:buChar char="§"/>
              <a:defRPr/>
            </a:pPr>
            <a:r>
              <a:rPr lang="en-US" sz="2000" b="1" dirty="0">
                <a:solidFill>
                  <a:prstClr val="black"/>
                </a:solidFill>
                <a:latin typeface="Calibri" panose="020F0502020204030204"/>
              </a:rPr>
              <a:t>Memo created or internal tracking</a:t>
            </a:r>
          </a:p>
          <a:p>
            <a:pPr marL="800100" lvl="1" indent="-342900">
              <a:buFont typeface="Wingdings" panose="05000000000000000000" pitchFamily="2" charset="2"/>
              <a:buChar char="§"/>
            </a:pPr>
            <a:endParaRPr lang="en-US" b="1" dirty="0">
              <a:solidFill>
                <a:prstClr val="black"/>
              </a:solidFill>
            </a:endParaRPr>
          </a:p>
          <a:p>
            <a:pPr marL="800100" lvl="1" indent="-342900">
              <a:buFont typeface="Wingdings" panose="05000000000000000000" pitchFamily="2" charset="2"/>
              <a:buChar char="§"/>
            </a:pPr>
            <a:r>
              <a:rPr lang="en-US" b="1" dirty="0">
                <a:solidFill>
                  <a:prstClr val="black"/>
                </a:solidFill>
              </a:rPr>
              <a:t>Suggestions documented</a:t>
            </a:r>
          </a:p>
          <a:p>
            <a:pPr marL="800100" lvl="1" indent="-342900">
              <a:buFont typeface="Wingdings" panose="05000000000000000000" pitchFamily="2" charset="2"/>
              <a:buChar char="§"/>
            </a:pPr>
            <a:r>
              <a:rPr lang="en-US" b="1" dirty="0">
                <a:solidFill>
                  <a:prstClr val="black"/>
                </a:solidFill>
              </a:rPr>
              <a:t>Resolution documented</a:t>
            </a:r>
          </a:p>
          <a:p>
            <a:pPr marL="800100" lvl="1" indent="-342900">
              <a:buFont typeface="Wingdings" panose="05000000000000000000" pitchFamily="2" charset="2"/>
              <a:buChar char="§"/>
            </a:pPr>
            <a:r>
              <a:rPr lang="en-US" b="1" dirty="0">
                <a:solidFill>
                  <a:prstClr val="black"/>
                </a:solidFill>
              </a:rPr>
              <a:t>KMZ file of known local flooding</a:t>
            </a:r>
          </a:p>
          <a:p>
            <a:pPr marL="800100" lvl="1" indent="-342900">
              <a:buFont typeface="Wingdings" panose="05000000000000000000" pitchFamily="2" charset="2"/>
              <a:buChar char="§"/>
            </a:pPr>
            <a:endParaRPr lang="en-US" b="1" dirty="0">
              <a:solidFill>
                <a:prstClr val="black"/>
              </a:solidFill>
            </a:endParaRPr>
          </a:p>
        </p:txBody>
      </p:sp>
    </p:spTree>
    <p:extLst>
      <p:ext uri="{BB962C8B-B14F-4D97-AF65-F5344CB8AC3E}">
        <p14:creationId xmlns:p14="http://schemas.microsoft.com/office/powerpoint/2010/main" val="2188603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66B23E-40E0-4D59-916A-6173FB3AE223}"/>
              </a:ext>
            </a:extLst>
          </p:cNvPr>
          <p:cNvSpPr>
            <a:spLocks noGrp="1"/>
          </p:cNvSpPr>
          <p:nvPr>
            <p:ph type="title"/>
          </p:nvPr>
        </p:nvSpPr>
        <p:spPr>
          <a:xfrm>
            <a:off x="5281392" y="3113415"/>
            <a:ext cx="3027250" cy="2387600"/>
          </a:xfrm>
        </p:spPr>
        <p:txBody>
          <a:bodyPr vert="horz" lIns="91440" tIns="45720" rIns="91440" bIns="45720" rtlCol="0" anchor="t">
            <a:normAutofit/>
          </a:bodyPr>
          <a:lstStyle/>
          <a:p>
            <a:pPr algn="r" defTabSz="914400"/>
            <a:r>
              <a:rPr lang="en-US" sz="4000" dirty="0"/>
              <a:t>		What Nassau County Had: </a:t>
            </a:r>
          </a:p>
        </p:txBody>
      </p:sp>
      <p:sp>
        <p:nvSpPr>
          <p:cNvPr id="11" name="Rectangle 1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12074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618" y="391886"/>
            <a:ext cx="4507024"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44650DC-30D4-4F94-94AD-31D34041087D}"/>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b="-3"/>
          <a:stretch/>
        </p:blipFill>
        <p:spPr>
          <a:xfrm>
            <a:off x="550129" y="555109"/>
            <a:ext cx="4152001" cy="5465791"/>
          </a:xfrm>
          <a:prstGeom prst="rect">
            <a:avLst/>
          </a:prstGeom>
        </p:spPr>
      </p:pic>
      <p:grpSp>
        <p:nvGrpSpPr>
          <p:cNvPr id="15"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5358" y="3154317"/>
            <a:ext cx="548639"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8779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9990" y="207204"/>
            <a:ext cx="8814010" cy="709332"/>
          </a:xfrm>
        </p:spPr>
        <p:txBody>
          <a:bodyPr>
            <a:normAutofit/>
          </a:bodyPr>
          <a:lstStyle/>
          <a:p>
            <a:r>
              <a:rPr lang="en-US" sz="2800" b="1" dirty="0"/>
              <a:t>Engineering: What Next</a:t>
            </a:r>
            <a:endParaRPr lang="en-US" sz="2800" dirty="0"/>
          </a:p>
        </p:txBody>
      </p:sp>
      <p:cxnSp>
        <p:nvCxnSpPr>
          <p:cNvPr id="5" name="Straight Connector 4"/>
          <p:cNvCxnSpPr>
            <a:cxnSpLocks/>
          </p:cNvCxnSpPr>
          <p:nvPr/>
        </p:nvCxnSpPr>
        <p:spPr>
          <a:xfrm>
            <a:off x="247200" y="693151"/>
            <a:ext cx="8554904" cy="0"/>
          </a:xfrm>
          <a:prstGeom prst="line">
            <a:avLst/>
          </a:prstGeom>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C8D51C3-5495-4AA5-A081-6C57E33A2640}"/>
              </a:ext>
            </a:extLst>
          </p:cNvPr>
          <p:cNvSpPr/>
          <p:nvPr/>
        </p:nvSpPr>
        <p:spPr>
          <a:xfrm>
            <a:off x="442911" y="924060"/>
            <a:ext cx="7015163" cy="6093976"/>
          </a:xfrm>
          <a:prstGeom prst="rect">
            <a:avLst/>
          </a:prstGeom>
        </p:spPr>
        <p:txBody>
          <a:bodyPr wrap="square">
            <a:spAutoFit/>
          </a:bodyPr>
          <a:lstStyle/>
          <a:p>
            <a:pPr marL="342900" lvl="0" indent="-342900">
              <a:buFont typeface="Wingdings" panose="05000000000000000000" pitchFamily="2" charset="2"/>
              <a:buChar char="§"/>
              <a:defRPr/>
            </a:pPr>
            <a:r>
              <a:rPr lang="en-US" sz="2000" b="1" dirty="0">
                <a:solidFill>
                  <a:prstClr val="black"/>
                </a:solidFill>
              </a:rPr>
              <a:t>Ranking system for project- </a:t>
            </a:r>
          </a:p>
          <a:p>
            <a:pPr marL="800100" lvl="1" indent="-342900">
              <a:buFont typeface="Wingdings" panose="05000000000000000000" pitchFamily="2" charset="2"/>
              <a:buChar char="§"/>
              <a:defRPr/>
            </a:pPr>
            <a:r>
              <a:rPr lang="en-US" sz="2000" b="1" dirty="0">
                <a:solidFill>
                  <a:prstClr val="black"/>
                </a:solidFill>
              </a:rPr>
              <a:t>Data for studies</a:t>
            </a:r>
          </a:p>
          <a:p>
            <a:pPr lvl="3">
              <a:defRPr/>
            </a:pPr>
            <a:r>
              <a:rPr lang="en-US" sz="2000" b="1" dirty="0">
                <a:solidFill>
                  <a:prstClr val="black"/>
                </a:solidFill>
              </a:rPr>
              <a:t>Rain gauges</a:t>
            </a:r>
          </a:p>
          <a:p>
            <a:pPr lvl="3">
              <a:defRPr/>
            </a:pPr>
            <a:r>
              <a:rPr lang="en-US" sz="2000" b="1" dirty="0">
                <a:solidFill>
                  <a:prstClr val="black"/>
                </a:solidFill>
              </a:rPr>
              <a:t>Marks on bridges</a:t>
            </a:r>
          </a:p>
          <a:p>
            <a:pPr lvl="3">
              <a:defRPr/>
            </a:pPr>
            <a:r>
              <a:rPr lang="en-US" sz="2000" b="1" dirty="0">
                <a:solidFill>
                  <a:prstClr val="black"/>
                </a:solidFill>
              </a:rPr>
              <a:t>Models- PAS with the Army Corps</a:t>
            </a:r>
          </a:p>
          <a:p>
            <a:pPr marL="800100" lvl="1" indent="-342900">
              <a:buFont typeface="Wingdings" panose="05000000000000000000" pitchFamily="2" charset="2"/>
              <a:buChar char="§"/>
              <a:defRPr/>
            </a:pPr>
            <a:endParaRPr lang="en-US" sz="2000" b="1" dirty="0">
              <a:solidFill>
                <a:prstClr val="black"/>
              </a:solidFill>
            </a:endParaRPr>
          </a:p>
          <a:p>
            <a:pPr marL="342900" lvl="0" indent="-342900">
              <a:buFont typeface="Wingdings" panose="05000000000000000000" pitchFamily="2" charset="2"/>
              <a:buChar char="§"/>
              <a:defRPr/>
            </a:pPr>
            <a:r>
              <a:rPr lang="en-US" sz="2000" b="1" dirty="0">
                <a:solidFill>
                  <a:prstClr val="black"/>
                </a:solidFill>
              </a:rPr>
              <a:t>Stormwater Standard Guidelines</a:t>
            </a:r>
          </a:p>
          <a:p>
            <a:pPr marL="342900" lvl="0" indent="-342900">
              <a:buFont typeface="Wingdings" panose="05000000000000000000" pitchFamily="2" charset="2"/>
              <a:buChar char="§"/>
              <a:defRPr/>
            </a:pPr>
            <a:endParaRPr lang="en-US" sz="2000" b="1" dirty="0">
              <a:solidFill>
                <a:prstClr val="black"/>
              </a:solidFill>
            </a:endParaRPr>
          </a:p>
          <a:p>
            <a:pPr marL="342900" lvl="0" indent="-342900">
              <a:buFont typeface="Wingdings" panose="05000000000000000000" pitchFamily="2" charset="2"/>
              <a:buChar char="§"/>
              <a:defRPr/>
            </a:pPr>
            <a:r>
              <a:rPr lang="en-US" sz="2000" b="1" dirty="0">
                <a:solidFill>
                  <a:prstClr val="black"/>
                </a:solidFill>
              </a:rPr>
              <a:t>Updating Development Review checklist </a:t>
            </a:r>
          </a:p>
          <a:p>
            <a:pPr marL="342900" lvl="0" indent="-342900">
              <a:buFont typeface="Wingdings" panose="05000000000000000000" pitchFamily="2" charset="2"/>
              <a:buChar char="§"/>
              <a:defRPr/>
            </a:pPr>
            <a:endParaRPr lang="en-US" sz="2000" b="1" dirty="0">
              <a:solidFill>
                <a:prstClr val="black"/>
              </a:solidFill>
            </a:endParaRPr>
          </a:p>
          <a:p>
            <a:pPr marL="342900" lvl="0" indent="-342900">
              <a:buFont typeface="Wingdings" panose="05000000000000000000" pitchFamily="2" charset="2"/>
              <a:buChar char="§"/>
              <a:defRPr/>
            </a:pPr>
            <a:r>
              <a:rPr lang="en-US" sz="2000" b="1" dirty="0">
                <a:solidFill>
                  <a:prstClr val="black"/>
                </a:solidFill>
              </a:rPr>
              <a:t>Updating Pre-construction Forms</a:t>
            </a:r>
          </a:p>
          <a:p>
            <a:pPr marL="342900" lvl="0" indent="-342900">
              <a:buFont typeface="Wingdings" panose="05000000000000000000" pitchFamily="2" charset="2"/>
              <a:buChar char="§"/>
              <a:defRPr/>
            </a:pPr>
            <a:endParaRPr lang="en-US" sz="2000" b="1" dirty="0">
              <a:solidFill>
                <a:prstClr val="black"/>
              </a:solidFill>
            </a:endParaRPr>
          </a:p>
          <a:p>
            <a:pPr marL="342900" lvl="0" indent="-342900">
              <a:buFont typeface="Wingdings" panose="05000000000000000000" pitchFamily="2" charset="2"/>
              <a:buChar char="§"/>
              <a:defRPr/>
            </a:pPr>
            <a:r>
              <a:rPr lang="en-US" sz="2000" b="1" dirty="0">
                <a:solidFill>
                  <a:prstClr val="black"/>
                </a:solidFill>
              </a:rPr>
              <a:t>Stormwater Utility Fee</a:t>
            </a:r>
          </a:p>
          <a:p>
            <a:pPr marL="342900" lvl="0" indent="-342900">
              <a:buFont typeface="Wingdings" panose="05000000000000000000" pitchFamily="2" charset="2"/>
              <a:buChar char="§"/>
              <a:defRPr/>
            </a:pPr>
            <a:endParaRPr lang="en-US" sz="2000" b="1" dirty="0">
              <a:solidFill>
                <a:prstClr val="black"/>
              </a:solidFill>
            </a:endParaRPr>
          </a:p>
          <a:p>
            <a:pPr marL="342900" lvl="0" indent="-342900">
              <a:buFont typeface="Wingdings" panose="05000000000000000000" pitchFamily="2" charset="2"/>
              <a:buChar char="§"/>
              <a:defRPr/>
            </a:pPr>
            <a:r>
              <a:rPr lang="en-US" sz="2000" b="1" dirty="0">
                <a:solidFill>
                  <a:prstClr val="black"/>
                </a:solidFill>
              </a:rPr>
              <a:t>More changes to Stormwater Section</a:t>
            </a:r>
          </a:p>
          <a:p>
            <a:pPr marL="800100" lvl="1" indent="-342900">
              <a:buFont typeface="Wingdings" panose="05000000000000000000" pitchFamily="2" charset="2"/>
              <a:buChar char="§"/>
              <a:defRPr/>
            </a:pPr>
            <a:r>
              <a:rPr lang="en-US" b="1" dirty="0">
                <a:solidFill>
                  <a:prstClr val="black"/>
                </a:solidFill>
              </a:rPr>
              <a:t>Review committee</a:t>
            </a:r>
          </a:p>
          <a:p>
            <a:pPr lvl="1">
              <a:defRPr/>
            </a:pPr>
            <a:endParaRPr lang="en-US" b="1" dirty="0">
              <a:solidFill>
                <a:prstClr val="black"/>
              </a:solidFill>
            </a:endParaRPr>
          </a:p>
          <a:p>
            <a:pPr marL="800100" lvl="1" indent="-342900">
              <a:buFont typeface="Wingdings" panose="05000000000000000000" pitchFamily="2" charset="2"/>
              <a:buChar char="§"/>
              <a:defRPr/>
            </a:pPr>
            <a:endParaRPr lang="en-US" b="1" dirty="0">
              <a:solidFill>
                <a:prstClr val="black"/>
              </a:solidFill>
            </a:endParaRPr>
          </a:p>
          <a:p>
            <a:pPr marL="800100" lvl="1" indent="-342900">
              <a:buFont typeface="Wingdings" panose="05000000000000000000" pitchFamily="2" charset="2"/>
              <a:buChar char="§"/>
              <a:defRPr/>
            </a:pPr>
            <a:endParaRPr lang="en-US" b="1" dirty="0">
              <a:solidFill>
                <a:prstClr val="black"/>
              </a:solidFill>
            </a:endParaRPr>
          </a:p>
          <a:p>
            <a:pPr marL="800100" lvl="1" indent="-342900">
              <a:buFont typeface="Wingdings" panose="05000000000000000000" pitchFamily="2" charset="2"/>
              <a:buChar char="§"/>
              <a:defRPr/>
            </a:pPr>
            <a:endParaRPr lang="en-US" b="1" dirty="0">
              <a:solidFill>
                <a:prstClr val="black"/>
              </a:solidFill>
            </a:endParaRPr>
          </a:p>
        </p:txBody>
      </p:sp>
    </p:spTree>
    <p:extLst>
      <p:ext uri="{BB962C8B-B14F-4D97-AF65-F5344CB8AC3E}">
        <p14:creationId xmlns:p14="http://schemas.microsoft.com/office/powerpoint/2010/main" val="555670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02DEEF0-FADC-42D0-9CD2-675B9B601549}"/>
              </a:ext>
            </a:extLst>
          </p:cNvPr>
          <p:cNvPicPr>
            <a:picLocks noGrp="1" noChangeAspect="1"/>
          </p:cNvPicPr>
          <p:nvPr>
            <p:ph idx="1"/>
          </p:nvPr>
        </p:nvPicPr>
        <p:blipFill>
          <a:blip r:embed="rId2"/>
          <a:stretch>
            <a:fillRect/>
          </a:stretch>
        </p:blipFill>
        <p:spPr>
          <a:xfrm>
            <a:off x="180500" y="395343"/>
            <a:ext cx="8495841" cy="6272744"/>
          </a:xfrm>
          <a:prstGeom prst="rect">
            <a:avLst/>
          </a:prstGeom>
        </p:spPr>
      </p:pic>
    </p:spTree>
    <p:extLst>
      <p:ext uri="{BB962C8B-B14F-4D97-AF65-F5344CB8AC3E}">
        <p14:creationId xmlns:p14="http://schemas.microsoft.com/office/powerpoint/2010/main" val="2973308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95" y="184250"/>
            <a:ext cx="8814010" cy="709332"/>
          </a:xfrm>
        </p:spPr>
        <p:txBody>
          <a:bodyPr>
            <a:normAutofit fontScale="90000"/>
          </a:bodyPr>
          <a:lstStyle/>
          <a:p>
            <a:r>
              <a:rPr lang="en-US" sz="3600" b="1" dirty="0">
                <a:latin typeface="+mn-lt"/>
              </a:rPr>
              <a:t>Process for Drainage Complaints</a:t>
            </a:r>
            <a:br>
              <a:rPr lang="en-US" sz="2800" dirty="0"/>
            </a:br>
            <a:endParaRPr lang="en-US" sz="2800" dirty="0"/>
          </a:p>
        </p:txBody>
      </p:sp>
      <p:cxnSp>
        <p:nvCxnSpPr>
          <p:cNvPr id="5" name="Straight Connector 4"/>
          <p:cNvCxnSpPr>
            <a:cxnSpLocks/>
          </p:cNvCxnSpPr>
          <p:nvPr/>
        </p:nvCxnSpPr>
        <p:spPr>
          <a:xfrm>
            <a:off x="211548" y="589932"/>
            <a:ext cx="8554904" cy="0"/>
          </a:xfrm>
          <a:prstGeom prst="line">
            <a:avLst/>
          </a:prstGeom>
          <a:ln w="31750">
            <a:gradFill flip="none" rotWithShape="1">
              <a:gsLst>
                <a:gs pos="21000">
                  <a:schemeClr val="bg1"/>
                </a:gs>
                <a:gs pos="100000">
                  <a:schemeClr val="accent1">
                    <a:lumMod val="50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1895BD2-6389-4D7B-AA30-E532470F3976}"/>
              </a:ext>
            </a:extLst>
          </p:cNvPr>
          <p:cNvSpPr txBox="1"/>
          <p:nvPr/>
        </p:nvSpPr>
        <p:spPr>
          <a:xfrm>
            <a:off x="211548" y="856357"/>
            <a:ext cx="7979952" cy="160043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Construction Inspector Reviewed site</a:t>
            </a:r>
          </a:p>
          <a:p>
            <a:pPr marL="800100" lvl="1" indent="-342900">
              <a:buFont typeface="Wingdings" panose="05000000000000000000" pitchFamily="2" charset="2"/>
              <a:buChar char="§"/>
              <a:defRPr/>
            </a:pPr>
            <a:r>
              <a:rPr lang="en-US" sz="2000" b="1" dirty="0">
                <a:solidFill>
                  <a:prstClr val="black"/>
                </a:solidFill>
                <a:latin typeface="Calibri" panose="020F0502020204030204"/>
              </a:rPr>
              <a:t>Memo created</a:t>
            </a:r>
          </a:p>
          <a:p>
            <a:pPr marL="800100" lvl="1" indent="-342900">
              <a:buFont typeface="Wingdings" panose="05000000000000000000" pitchFamily="2" charset="2"/>
              <a:buChar char="§"/>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Wingdings" panose="05000000000000000000" pitchFamily="2" charset="2"/>
              <a:buChar char="§"/>
              <a:defRPr/>
            </a:pPr>
            <a:r>
              <a:rPr lang="en-US" sz="2000" b="1" dirty="0">
                <a:solidFill>
                  <a:prstClr val="black"/>
                </a:solidFill>
                <a:latin typeface="Calibri" panose="020F0502020204030204"/>
              </a:rPr>
              <a:t>No documentation of resolution </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Wingdings" panose="05000000000000000000" pitchFamily="2" charset="2"/>
              <a:buChar char="§"/>
            </a:pPr>
            <a:endParaRPr lang="en-US" b="1" dirty="0">
              <a:solidFill>
                <a:prstClr val="black"/>
              </a:solidFill>
            </a:endParaRPr>
          </a:p>
        </p:txBody>
      </p:sp>
      <p:pic>
        <p:nvPicPr>
          <p:cNvPr id="6" name="Picture 2" descr="logo">
            <a:extLst>
              <a:ext uri="{FF2B5EF4-FFF2-40B4-BE49-F238E27FC236}">
                <a16:creationId xmlns:a16="http://schemas.microsoft.com/office/drawing/2014/main" id="{53C7F247-6B38-4E2F-BD2C-DDD0933D7F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06665" y="81716"/>
            <a:ext cx="918893" cy="914400"/>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11006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95" y="184250"/>
            <a:ext cx="8814010" cy="709332"/>
          </a:xfrm>
        </p:spPr>
        <p:txBody>
          <a:bodyPr>
            <a:normAutofit fontScale="90000"/>
          </a:bodyPr>
          <a:lstStyle/>
          <a:p>
            <a:r>
              <a:rPr lang="en-US" sz="3600" b="1" dirty="0">
                <a:latin typeface="+mn-lt"/>
              </a:rPr>
              <a:t>Formboard Elevations</a:t>
            </a:r>
            <a:br>
              <a:rPr lang="en-US" sz="2800" dirty="0"/>
            </a:br>
            <a:endParaRPr lang="en-US" sz="2800" dirty="0"/>
          </a:p>
        </p:txBody>
      </p:sp>
      <p:cxnSp>
        <p:nvCxnSpPr>
          <p:cNvPr id="5" name="Straight Connector 4"/>
          <p:cNvCxnSpPr>
            <a:cxnSpLocks/>
          </p:cNvCxnSpPr>
          <p:nvPr/>
        </p:nvCxnSpPr>
        <p:spPr>
          <a:xfrm>
            <a:off x="211548" y="589932"/>
            <a:ext cx="8554904" cy="0"/>
          </a:xfrm>
          <a:prstGeom prst="line">
            <a:avLst/>
          </a:prstGeom>
          <a:ln w="31750">
            <a:gradFill flip="none" rotWithShape="1">
              <a:gsLst>
                <a:gs pos="21000">
                  <a:schemeClr val="bg1"/>
                </a:gs>
                <a:gs pos="100000">
                  <a:schemeClr val="accent1">
                    <a:lumMod val="50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6" name="Picture 2" descr="logo">
            <a:extLst>
              <a:ext uri="{FF2B5EF4-FFF2-40B4-BE49-F238E27FC236}">
                <a16:creationId xmlns:a16="http://schemas.microsoft.com/office/drawing/2014/main" id="{53C7F247-6B38-4E2F-BD2C-DDD0933D7F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06665" y="81716"/>
            <a:ext cx="918893" cy="914400"/>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a:extLst>
              <a:ext uri="{FF2B5EF4-FFF2-40B4-BE49-F238E27FC236}">
                <a16:creationId xmlns:a16="http://schemas.microsoft.com/office/drawing/2014/main" id="{2B8AACD7-28B2-406B-BED9-B6E526242578}"/>
              </a:ext>
            </a:extLst>
          </p:cNvPr>
          <p:cNvPicPr>
            <a:picLocks noChangeAspect="1"/>
          </p:cNvPicPr>
          <p:nvPr/>
        </p:nvPicPr>
        <p:blipFill>
          <a:blip r:embed="rId4"/>
          <a:stretch>
            <a:fillRect/>
          </a:stretch>
        </p:blipFill>
        <p:spPr>
          <a:xfrm>
            <a:off x="164995" y="1098650"/>
            <a:ext cx="8082117" cy="3890962"/>
          </a:xfrm>
          <a:prstGeom prst="rect">
            <a:avLst/>
          </a:prstGeom>
        </p:spPr>
      </p:pic>
    </p:spTree>
    <p:extLst>
      <p:ext uri="{BB962C8B-B14F-4D97-AF65-F5344CB8AC3E}">
        <p14:creationId xmlns:p14="http://schemas.microsoft.com/office/powerpoint/2010/main" val="97810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1BF48-7DE9-4BD9-A7F1-24310F6C926B}"/>
              </a:ext>
            </a:extLst>
          </p:cNvPr>
          <p:cNvPicPr>
            <a:picLocks noChangeAspect="1"/>
          </p:cNvPicPr>
          <p:nvPr/>
        </p:nvPicPr>
        <p:blipFill rotWithShape="1">
          <a:blip r:embed="rId3" cstate="email">
            <a:alphaModFix/>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p:blipFill>
        <p:spPr>
          <a:xfrm>
            <a:off x="55030" y="44450"/>
            <a:ext cx="9033939" cy="6813550"/>
          </a:xfrm>
          <a:prstGeom prst="rect">
            <a:avLst/>
          </a:prstGeom>
          <a:ln>
            <a:noFill/>
          </a:ln>
          <a:effectLst>
            <a:softEdge rad="112500"/>
          </a:effectLst>
        </p:spPr>
      </p:pic>
      <p:pic>
        <p:nvPicPr>
          <p:cNvPr id="5" name="Picture 2" descr="logo">
            <a:extLst>
              <a:ext uri="{FF2B5EF4-FFF2-40B4-BE49-F238E27FC236}">
                <a16:creationId xmlns:a16="http://schemas.microsoft.com/office/drawing/2014/main" id="{62675BF3-8F9D-426F-9481-FB76BE86A35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0112" y="296149"/>
            <a:ext cx="918893" cy="914400"/>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Box 12">
            <a:extLst>
              <a:ext uri="{FF2B5EF4-FFF2-40B4-BE49-F238E27FC236}">
                <a16:creationId xmlns:a16="http://schemas.microsoft.com/office/drawing/2014/main" id="{16635C93-2F07-49E0-8CB2-15FD034BC802}"/>
              </a:ext>
            </a:extLst>
          </p:cNvPr>
          <p:cNvSpPr txBox="1"/>
          <p:nvPr/>
        </p:nvSpPr>
        <p:spPr>
          <a:xfrm>
            <a:off x="1229005" y="176045"/>
            <a:ext cx="8580835" cy="954107"/>
          </a:xfrm>
          <a:prstGeom prst="rect">
            <a:avLst/>
          </a:prstGeom>
          <a:noFill/>
        </p:spPr>
        <p:txBody>
          <a:bodyPr wrap="square" rtlCol="0">
            <a:spAutoFit/>
          </a:bodyPr>
          <a:lstStyle/>
          <a:p>
            <a:r>
              <a:rPr lang="en-US" sz="2800" b="1" dirty="0">
                <a:solidFill>
                  <a:schemeClr val="bg1"/>
                </a:solidFill>
                <a:latin typeface="+mj-lt"/>
              </a:rPr>
              <a:t>Nassau County, Florida BOCC</a:t>
            </a:r>
          </a:p>
          <a:p>
            <a:r>
              <a:rPr lang="en-US" sz="2800" b="1" dirty="0">
                <a:solidFill>
                  <a:schemeClr val="bg1"/>
                </a:solidFill>
              </a:rPr>
              <a:t>Engineering Services </a:t>
            </a:r>
          </a:p>
        </p:txBody>
      </p:sp>
      <p:sp>
        <p:nvSpPr>
          <p:cNvPr id="9" name="Content Placeholder 2"/>
          <p:cNvSpPr txBox="1">
            <a:spLocks/>
          </p:cNvSpPr>
          <p:nvPr/>
        </p:nvSpPr>
        <p:spPr>
          <a:xfrm>
            <a:off x="-148169" y="5749246"/>
            <a:ext cx="6739338" cy="93270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0"/>
              </a:spcBef>
            </a:pPr>
            <a:endParaRPr lang="en-US" sz="1200" dirty="0"/>
          </a:p>
          <a:p>
            <a:pPr algn="l"/>
            <a:endParaRPr lang="en-US" sz="1600" dirty="0"/>
          </a:p>
        </p:txBody>
      </p:sp>
      <p:sp>
        <p:nvSpPr>
          <p:cNvPr id="8" name="Content Placeholder 2">
            <a:extLst>
              <a:ext uri="{FF2B5EF4-FFF2-40B4-BE49-F238E27FC236}">
                <a16:creationId xmlns:a16="http://schemas.microsoft.com/office/drawing/2014/main" id="{0003EF7B-8EE2-408A-8D2E-10480DB44F7C}"/>
              </a:ext>
            </a:extLst>
          </p:cNvPr>
          <p:cNvSpPr txBox="1">
            <a:spLocks/>
          </p:cNvSpPr>
          <p:nvPr/>
        </p:nvSpPr>
        <p:spPr>
          <a:xfrm>
            <a:off x="4368800" y="5749246"/>
            <a:ext cx="4516969" cy="93270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spcBef>
                <a:spcPts val="0"/>
              </a:spcBef>
            </a:pPr>
            <a:r>
              <a:rPr lang="en-US" sz="1200" dirty="0">
                <a:solidFill>
                  <a:schemeClr val="bg1"/>
                </a:solidFill>
              </a:rPr>
              <a:t>Nassau County|Engineering Services</a:t>
            </a:r>
          </a:p>
          <a:p>
            <a:pPr algn="r">
              <a:lnSpc>
                <a:spcPct val="100000"/>
              </a:lnSpc>
              <a:spcBef>
                <a:spcPts val="0"/>
              </a:spcBef>
            </a:pPr>
            <a:r>
              <a:rPr lang="en-US" sz="1200" dirty="0">
                <a:solidFill>
                  <a:schemeClr val="bg1"/>
                </a:solidFill>
              </a:rPr>
              <a:t>96161 Nassau Place|Yulee, FL 32097</a:t>
            </a:r>
          </a:p>
          <a:p>
            <a:pPr algn="r">
              <a:lnSpc>
                <a:spcPct val="100000"/>
              </a:lnSpc>
              <a:spcBef>
                <a:spcPts val="0"/>
              </a:spcBef>
            </a:pPr>
            <a:r>
              <a:rPr lang="en-US" sz="1200" dirty="0">
                <a:solidFill>
                  <a:schemeClr val="bg1"/>
                </a:solidFill>
              </a:rPr>
              <a:t>P: (904) 530-6225 E: </a:t>
            </a:r>
            <a:r>
              <a:rPr lang="en-US" sz="1200" dirty="0">
                <a:solidFill>
                  <a:schemeClr val="bg1"/>
                </a:solidFill>
                <a:hlinkClick r:id="rId6">
                  <a:extLst>
                    <a:ext uri="{A12FA001-AC4F-418D-AE19-62706E023703}">
                      <ahyp:hlinkClr xmlns:ahyp="http://schemas.microsoft.com/office/drawing/2018/hyperlinkcolor" val="tx"/>
                    </a:ext>
                  </a:extLst>
                </a:hlinkClick>
              </a:rPr>
              <a:t>rcompanion@nassaucountyfl.com</a:t>
            </a:r>
            <a:endParaRPr lang="en-US" sz="1200" dirty="0">
              <a:solidFill>
                <a:schemeClr val="bg1"/>
              </a:solidFill>
            </a:endParaRPr>
          </a:p>
          <a:p>
            <a:pPr algn="l">
              <a:lnSpc>
                <a:spcPct val="100000"/>
              </a:lnSpc>
              <a:spcBef>
                <a:spcPts val="0"/>
              </a:spcBef>
            </a:pPr>
            <a:endParaRPr lang="en-US" sz="1200" dirty="0"/>
          </a:p>
          <a:p>
            <a:pPr algn="l"/>
            <a:endParaRPr lang="en-US" sz="1600" dirty="0"/>
          </a:p>
        </p:txBody>
      </p:sp>
      <p:sp>
        <p:nvSpPr>
          <p:cNvPr id="6" name="Rectangle 5">
            <a:extLst>
              <a:ext uri="{FF2B5EF4-FFF2-40B4-BE49-F238E27FC236}">
                <a16:creationId xmlns:a16="http://schemas.microsoft.com/office/drawing/2014/main" id="{B6B345D9-D7A2-40B2-B41E-7437C0BA39AD}"/>
              </a:ext>
            </a:extLst>
          </p:cNvPr>
          <p:cNvSpPr/>
          <p:nvPr/>
        </p:nvSpPr>
        <p:spPr>
          <a:xfrm>
            <a:off x="1724024" y="2521059"/>
            <a:ext cx="5695950" cy="1815882"/>
          </a:xfrm>
          <a:prstGeom prst="rect">
            <a:avLst/>
          </a:prstGeom>
        </p:spPr>
        <p:txBody>
          <a:bodyPr wrap="square">
            <a:spAutoFit/>
          </a:bodyPr>
          <a:lstStyle/>
          <a:p>
            <a:pPr algn="ctr"/>
            <a:r>
              <a:rPr lang="en-US" sz="2800" b="1" dirty="0">
                <a:solidFill>
                  <a:schemeClr val="bg1"/>
                </a:solidFill>
                <a:effectLst>
                  <a:outerShdw blurRad="38100" dist="38100" dir="2700000" algn="tl">
                    <a:srgbClr val="000000">
                      <a:alpha val="43137"/>
                    </a:srgbClr>
                  </a:outerShdw>
                </a:effectLst>
              </a:rPr>
              <a:t>Ordinance 99-17 </a:t>
            </a:r>
          </a:p>
          <a:p>
            <a:pPr algn="ctr"/>
            <a:r>
              <a:rPr lang="en-US" sz="2800" b="1" dirty="0">
                <a:solidFill>
                  <a:schemeClr val="bg1"/>
                </a:solidFill>
                <a:effectLst>
                  <a:outerShdw blurRad="38100" dist="38100" dir="2700000" algn="tl">
                    <a:srgbClr val="000000">
                      <a:alpha val="43137"/>
                    </a:srgbClr>
                  </a:outerShdw>
                </a:effectLst>
              </a:rPr>
              <a:t>Roadway and Drainage Standards </a:t>
            </a:r>
          </a:p>
          <a:p>
            <a:pPr algn="ctr"/>
            <a:r>
              <a:rPr lang="en-US" sz="2800" b="1" dirty="0">
                <a:solidFill>
                  <a:schemeClr val="bg1"/>
                </a:solidFill>
                <a:effectLst>
                  <a:outerShdw blurRad="38100" dist="38100" dir="2700000" algn="tl">
                    <a:srgbClr val="000000">
                      <a:alpha val="43137"/>
                    </a:srgbClr>
                  </a:outerShdw>
                </a:effectLst>
              </a:rPr>
              <a:t>January 27, 2020 </a:t>
            </a:r>
          </a:p>
          <a:p>
            <a:pPr algn="ct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0815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95" y="184250"/>
            <a:ext cx="8814010" cy="709332"/>
          </a:xfrm>
        </p:spPr>
        <p:txBody>
          <a:bodyPr>
            <a:normAutofit fontScale="90000"/>
          </a:bodyPr>
          <a:lstStyle/>
          <a:p>
            <a:r>
              <a:rPr lang="en-US" sz="3600" b="1" dirty="0">
                <a:latin typeface="+mn-lt"/>
              </a:rPr>
              <a:t>Process for Recommending Updates</a:t>
            </a:r>
            <a:br>
              <a:rPr lang="en-US" sz="2800" dirty="0"/>
            </a:br>
            <a:endParaRPr lang="en-US" sz="2800" dirty="0"/>
          </a:p>
        </p:txBody>
      </p:sp>
      <p:cxnSp>
        <p:nvCxnSpPr>
          <p:cNvPr id="5" name="Straight Connector 4"/>
          <p:cNvCxnSpPr>
            <a:cxnSpLocks/>
          </p:cNvCxnSpPr>
          <p:nvPr/>
        </p:nvCxnSpPr>
        <p:spPr>
          <a:xfrm>
            <a:off x="211548" y="589932"/>
            <a:ext cx="8554904" cy="0"/>
          </a:xfrm>
          <a:prstGeom prst="line">
            <a:avLst/>
          </a:prstGeom>
          <a:ln w="31750">
            <a:gradFill flip="none" rotWithShape="1">
              <a:gsLst>
                <a:gs pos="21000">
                  <a:schemeClr val="bg1"/>
                </a:gs>
                <a:gs pos="100000">
                  <a:schemeClr val="accent1">
                    <a:lumMod val="50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1895BD2-6389-4D7B-AA30-E532470F3976}"/>
              </a:ext>
            </a:extLst>
          </p:cNvPr>
          <p:cNvSpPr txBox="1"/>
          <p:nvPr/>
        </p:nvSpPr>
        <p:spPr>
          <a:xfrm>
            <a:off x="211548" y="856357"/>
            <a:ext cx="7979952" cy="375487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Lot Grading Regulations</a:t>
            </a:r>
            <a:endParaRPr lang="en-US" b="1" dirty="0">
              <a:solidFill>
                <a:prstClr val="black"/>
              </a:solidFill>
              <a:latin typeface="Calibri" panose="020F0502020204030204"/>
            </a:endParaRPr>
          </a:p>
          <a:p>
            <a:pPr marL="800100" lvl="1" indent="-342900">
              <a:buFont typeface="Wingdings" panose="05000000000000000000" pitchFamily="2" charset="2"/>
              <a:buChar char="§"/>
              <a:defRPr/>
            </a:pPr>
            <a:endParaRPr lang="en-US" b="1" dirty="0">
              <a:solidFill>
                <a:prstClr val="black"/>
              </a:solidFill>
              <a:latin typeface="Calibri" panose="020F0502020204030204"/>
            </a:endParaRPr>
          </a:p>
          <a:p>
            <a:pPr marL="800100" lvl="1" indent="-342900">
              <a:buFont typeface="Wingdings" panose="05000000000000000000" pitchFamily="2" charset="2"/>
              <a:buChar char="§"/>
              <a:defRPr/>
            </a:pPr>
            <a:r>
              <a:rPr lang="en-US" b="1" dirty="0">
                <a:solidFill>
                  <a:prstClr val="black"/>
                </a:solidFill>
                <a:latin typeface="Calibri" panose="020F0502020204030204"/>
              </a:rPr>
              <a:t>Two Advisory Committee Meetings</a:t>
            </a:r>
          </a:p>
          <a:p>
            <a:pPr marL="800100" lvl="1" indent="-342900">
              <a:buFont typeface="Wingdings" panose="05000000000000000000" pitchFamily="2" charset="2"/>
              <a:buChar char="§"/>
              <a:defRPr/>
            </a:pPr>
            <a:endParaRPr lang="en-US" b="1" dirty="0">
              <a:solidFill>
                <a:prstClr val="black"/>
              </a:solidFill>
              <a:latin typeface="Calibri" panose="020F0502020204030204"/>
            </a:endParaRPr>
          </a:p>
          <a:p>
            <a:pPr marL="800100" lvl="1" indent="-342900">
              <a:buFont typeface="Wingdings" panose="05000000000000000000" pitchFamily="2" charset="2"/>
              <a:buChar char="§"/>
              <a:defRPr/>
            </a:pPr>
            <a:r>
              <a:rPr lang="en-US" b="1" dirty="0">
                <a:solidFill>
                  <a:prstClr val="black"/>
                </a:solidFill>
                <a:latin typeface="Calibri" panose="020F0502020204030204"/>
              </a:rPr>
              <a:t>Advisory Committee Members</a:t>
            </a:r>
          </a:p>
          <a:p>
            <a:pPr marL="1257300" lvl="2" indent="-342900">
              <a:buFont typeface="Wingdings" panose="05000000000000000000" pitchFamily="2" charset="2"/>
              <a:buChar char="§"/>
              <a:defRPr/>
            </a:pPr>
            <a:r>
              <a:rPr lang="en-US" b="1" dirty="0">
                <a:solidFill>
                  <a:prstClr val="black"/>
                </a:solidFill>
                <a:latin typeface="Calibri" panose="020F0502020204030204"/>
              </a:rPr>
              <a:t>County Stormwater Engineer</a:t>
            </a:r>
          </a:p>
          <a:p>
            <a:pPr marL="1257300" lvl="2" indent="-342900">
              <a:buFont typeface="Wingdings" panose="05000000000000000000" pitchFamily="2" charset="2"/>
              <a:buChar char="§"/>
              <a:defRPr/>
            </a:pPr>
            <a:r>
              <a:rPr lang="en-US" b="1" dirty="0">
                <a:solidFill>
                  <a:prstClr val="black"/>
                </a:solidFill>
                <a:latin typeface="Calibri" panose="020F0502020204030204"/>
              </a:rPr>
              <a:t>City Stormwater Engineer</a:t>
            </a:r>
          </a:p>
          <a:p>
            <a:pPr marL="1257300" lvl="2" indent="-342900">
              <a:buFont typeface="Wingdings" panose="05000000000000000000" pitchFamily="2" charset="2"/>
              <a:buChar char="§"/>
              <a:defRPr/>
            </a:pPr>
            <a:r>
              <a:rPr lang="en-US" b="1" dirty="0">
                <a:solidFill>
                  <a:prstClr val="black"/>
                </a:solidFill>
                <a:latin typeface="Calibri" panose="020F0502020204030204"/>
              </a:rPr>
              <a:t>Four Private Sector Engineers</a:t>
            </a:r>
          </a:p>
          <a:p>
            <a:pPr marL="1257300" lvl="2" indent="-342900">
              <a:buFont typeface="Wingdings" panose="05000000000000000000" pitchFamily="2" charset="2"/>
              <a:buChar char="§"/>
              <a:defRPr/>
            </a:pPr>
            <a:r>
              <a:rPr lang="en-US" b="1" dirty="0">
                <a:solidFill>
                  <a:prstClr val="black"/>
                </a:solidFill>
                <a:latin typeface="Calibri" panose="020F0502020204030204"/>
              </a:rPr>
              <a:t>County Planner / CRS Coordinator</a:t>
            </a:r>
          </a:p>
          <a:p>
            <a:pPr marL="1257300" lvl="2" indent="-342900">
              <a:buFont typeface="Wingdings" panose="05000000000000000000" pitchFamily="2" charset="2"/>
              <a:buChar char="§"/>
              <a:defRPr/>
            </a:pPr>
            <a:endParaRPr lang="en-US" b="1" dirty="0">
              <a:solidFill>
                <a:prstClr val="black"/>
              </a:solidFill>
              <a:latin typeface="Calibri" panose="020F0502020204030204"/>
            </a:endParaRPr>
          </a:p>
          <a:p>
            <a:pPr marL="800100" lvl="1" indent="-342900">
              <a:buFont typeface="Arial" panose="020B0604020202020204" pitchFamily="34" charset="0"/>
              <a:buChar char="•"/>
            </a:pPr>
            <a:r>
              <a:rPr lang="en-US" b="1" dirty="0">
                <a:solidFill>
                  <a:prstClr val="black"/>
                </a:solidFill>
              </a:rPr>
              <a:t>All recommended updates approved by all Advisory Committee Members</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Wingdings" panose="05000000000000000000" pitchFamily="2" charset="2"/>
              <a:buChar char="§"/>
            </a:pPr>
            <a:endParaRPr lang="en-US" b="1" dirty="0">
              <a:solidFill>
                <a:prstClr val="black"/>
              </a:solidFill>
            </a:endParaRPr>
          </a:p>
        </p:txBody>
      </p:sp>
      <p:pic>
        <p:nvPicPr>
          <p:cNvPr id="6" name="Picture 2" descr="logo">
            <a:extLst>
              <a:ext uri="{FF2B5EF4-FFF2-40B4-BE49-F238E27FC236}">
                <a16:creationId xmlns:a16="http://schemas.microsoft.com/office/drawing/2014/main" id="{53C7F247-6B38-4E2F-BD2C-DDD0933D7F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06665" y="81716"/>
            <a:ext cx="918893" cy="914400"/>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942065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95" y="184250"/>
            <a:ext cx="8814010" cy="709332"/>
          </a:xfrm>
        </p:spPr>
        <p:txBody>
          <a:bodyPr>
            <a:normAutofit fontScale="90000"/>
          </a:bodyPr>
          <a:lstStyle/>
          <a:p>
            <a:r>
              <a:rPr lang="en-US" sz="3600" b="1" dirty="0">
                <a:latin typeface="+mn-lt"/>
              </a:rPr>
              <a:t>Lot Grading Regulations</a:t>
            </a:r>
            <a:br>
              <a:rPr lang="en-US" sz="2800" dirty="0"/>
            </a:br>
            <a:endParaRPr lang="en-US" sz="2800" dirty="0"/>
          </a:p>
        </p:txBody>
      </p:sp>
      <p:cxnSp>
        <p:nvCxnSpPr>
          <p:cNvPr id="5" name="Straight Connector 4"/>
          <p:cNvCxnSpPr>
            <a:cxnSpLocks/>
          </p:cNvCxnSpPr>
          <p:nvPr/>
        </p:nvCxnSpPr>
        <p:spPr>
          <a:xfrm>
            <a:off x="211548" y="589932"/>
            <a:ext cx="8554904" cy="0"/>
          </a:xfrm>
          <a:prstGeom prst="line">
            <a:avLst/>
          </a:prstGeom>
          <a:ln w="31750">
            <a:gradFill flip="none" rotWithShape="1">
              <a:gsLst>
                <a:gs pos="21000">
                  <a:schemeClr val="bg1"/>
                </a:gs>
                <a:gs pos="100000">
                  <a:schemeClr val="accent1">
                    <a:lumMod val="50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1895BD2-6389-4D7B-AA30-E532470F3976}"/>
              </a:ext>
            </a:extLst>
          </p:cNvPr>
          <p:cNvSpPr txBox="1"/>
          <p:nvPr/>
        </p:nvSpPr>
        <p:spPr>
          <a:xfrm>
            <a:off x="211548" y="856357"/>
            <a:ext cx="7979952" cy="677108"/>
          </a:xfrm>
          <a:prstGeom prst="rect">
            <a:avLst/>
          </a:prstGeom>
          <a:noFill/>
        </p:spPr>
        <p:txBody>
          <a:bodyPr wrap="square" rtlCol="0">
            <a:spAutoFit/>
          </a:bodyPr>
          <a:lstStyle/>
          <a:p>
            <a:pPr lvl="1"/>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Wingdings" panose="05000000000000000000" pitchFamily="2" charset="2"/>
              <a:buChar char="§"/>
            </a:pPr>
            <a:endParaRPr lang="en-US" b="1" dirty="0">
              <a:solidFill>
                <a:prstClr val="black"/>
              </a:solidFill>
            </a:endParaRPr>
          </a:p>
        </p:txBody>
      </p:sp>
      <p:pic>
        <p:nvPicPr>
          <p:cNvPr id="6" name="Picture 2" descr="logo">
            <a:extLst>
              <a:ext uri="{FF2B5EF4-FFF2-40B4-BE49-F238E27FC236}">
                <a16:creationId xmlns:a16="http://schemas.microsoft.com/office/drawing/2014/main" id="{53C7F247-6B38-4E2F-BD2C-DDD0933D7F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06665" y="81716"/>
            <a:ext cx="918893" cy="914400"/>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7" name="Table 6">
            <a:extLst>
              <a:ext uri="{FF2B5EF4-FFF2-40B4-BE49-F238E27FC236}">
                <a16:creationId xmlns:a16="http://schemas.microsoft.com/office/drawing/2014/main" id="{6FE7FE8E-BA8A-47D3-BF9D-03E5C46EB074}"/>
              </a:ext>
            </a:extLst>
          </p:cNvPr>
          <p:cNvGraphicFramePr>
            <a:graphicFrameLocks noGrp="1"/>
          </p:cNvGraphicFramePr>
          <p:nvPr/>
        </p:nvGraphicFramePr>
        <p:xfrm>
          <a:off x="445238" y="673676"/>
          <a:ext cx="7614875" cy="5663470"/>
        </p:xfrm>
        <a:graphic>
          <a:graphicData uri="http://schemas.openxmlformats.org/drawingml/2006/table">
            <a:tbl>
              <a:tblPr firstRow="1" firstCol="1" bandRow="1">
                <a:tableStyleId>{5C22544A-7EE6-4342-B048-85BDC9FD1C3A}</a:tableStyleId>
              </a:tblPr>
              <a:tblGrid>
                <a:gridCol w="1934782">
                  <a:extLst>
                    <a:ext uri="{9D8B030D-6E8A-4147-A177-3AD203B41FA5}">
                      <a16:colId xmlns:a16="http://schemas.microsoft.com/office/drawing/2014/main" val="875605531"/>
                    </a:ext>
                  </a:extLst>
                </a:gridCol>
                <a:gridCol w="899348">
                  <a:extLst>
                    <a:ext uri="{9D8B030D-6E8A-4147-A177-3AD203B41FA5}">
                      <a16:colId xmlns:a16="http://schemas.microsoft.com/office/drawing/2014/main" val="3754134168"/>
                    </a:ext>
                  </a:extLst>
                </a:gridCol>
                <a:gridCol w="1572380">
                  <a:extLst>
                    <a:ext uri="{9D8B030D-6E8A-4147-A177-3AD203B41FA5}">
                      <a16:colId xmlns:a16="http://schemas.microsoft.com/office/drawing/2014/main" val="1989937918"/>
                    </a:ext>
                  </a:extLst>
                </a:gridCol>
                <a:gridCol w="3208365">
                  <a:extLst>
                    <a:ext uri="{9D8B030D-6E8A-4147-A177-3AD203B41FA5}">
                      <a16:colId xmlns:a16="http://schemas.microsoft.com/office/drawing/2014/main" val="2180474743"/>
                    </a:ext>
                  </a:extLst>
                </a:gridCol>
              </a:tblGrid>
              <a:tr h="183583">
                <a:tc>
                  <a:txBody>
                    <a:bodyPr/>
                    <a:lstStyle/>
                    <a:p>
                      <a:pPr marL="0" marR="0">
                        <a:spcBef>
                          <a:spcPts val="0"/>
                        </a:spcBef>
                        <a:spcAft>
                          <a:spcPts val="0"/>
                        </a:spcAft>
                      </a:pPr>
                      <a:r>
                        <a:rPr lang="en-US" sz="1000" dirty="0">
                          <a:effectLst/>
                        </a:rPr>
                        <a:t>Current Issue</a:t>
                      </a:r>
                      <a:endParaRPr lang="en-US" sz="1000" dirty="0">
                        <a:effectLst/>
                        <a:latin typeface="Times New Roman" panose="02020603050405020304" pitchFamily="18" charset="0"/>
                        <a:ea typeface="Times New Roman" panose="02020603050405020304" pitchFamily="18" charset="0"/>
                      </a:endParaRPr>
                    </a:p>
                  </a:txBody>
                  <a:tcPr marL="51939" marR="51939" marT="0" marB="0"/>
                </a:tc>
                <a:tc>
                  <a:txBody>
                    <a:bodyPr/>
                    <a:lstStyle/>
                    <a:p>
                      <a:pPr marL="0" marR="0">
                        <a:spcBef>
                          <a:spcPts val="0"/>
                        </a:spcBef>
                        <a:spcAft>
                          <a:spcPts val="0"/>
                        </a:spcAft>
                      </a:pPr>
                      <a:r>
                        <a:rPr lang="en-US" sz="1000" dirty="0">
                          <a:effectLst/>
                        </a:rPr>
                        <a:t>Section(s)</a:t>
                      </a:r>
                      <a:endParaRPr lang="en-US" sz="1000" dirty="0">
                        <a:effectLst/>
                        <a:latin typeface="Times New Roman" panose="02020603050405020304" pitchFamily="18" charset="0"/>
                        <a:ea typeface="Times New Roman" panose="02020603050405020304" pitchFamily="18" charset="0"/>
                      </a:endParaRPr>
                    </a:p>
                  </a:txBody>
                  <a:tcPr marL="51939" marR="51939" marT="0" marB="0"/>
                </a:tc>
                <a:tc>
                  <a:txBody>
                    <a:bodyPr/>
                    <a:lstStyle/>
                    <a:p>
                      <a:pPr marL="0" marR="0">
                        <a:spcBef>
                          <a:spcPts val="0"/>
                        </a:spcBef>
                        <a:spcAft>
                          <a:spcPts val="0"/>
                        </a:spcAft>
                      </a:pPr>
                      <a:r>
                        <a:rPr lang="en-US" sz="1000" dirty="0">
                          <a:effectLst/>
                        </a:rPr>
                        <a:t>Desired Outcome</a:t>
                      </a:r>
                      <a:endParaRPr lang="en-US" sz="1000" dirty="0">
                        <a:effectLst/>
                        <a:latin typeface="Times New Roman" panose="02020603050405020304" pitchFamily="18" charset="0"/>
                        <a:ea typeface="Times New Roman" panose="02020603050405020304" pitchFamily="18" charset="0"/>
                      </a:endParaRPr>
                    </a:p>
                  </a:txBody>
                  <a:tcPr marL="51939" marR="51939" marT="0" marB="0"/>
                </a:tc>
                <a:tc>
                  <a:txBody>
                    <a:bodyPr/>
                    <a:lstStyle/>
                    <a:p>
                      <a:pPr marL="0" marR="0">
                        <a:spcBef>
                          <a:spcPts val="0"/>
                        </a:spcBef>
                        <a:spcAft>
                          <a:spcPts val="0"/>
                        </a:spcAft>
                      </a:pPr>
                      <a:r>
                        <a:rPr lang="en-US" sz="1000" dirty="0">
                          <a:effectLst/>
                        </a:rPr>
                        <a:t>Proposed Updates / Language</a:t>
                      </a:r>
                      <a:endParaRPr lang="en-US" sz="1000" dirty="0">
                        <a:effectLst/>
                        <a:latin typeface="Times New Roman" panose="02020603050405020304" pitchFamily="18" charset="0"/>
                        <a:ea typeface="Times New Roman" panose="02020603050405020304" pitchFamily="18" charset="0"/>
                      </a:endParaRPr>
                    </a:p>
                  </a:txBody>
                  <a:tcPr marL="51939" marR="51939" marT="0" marB="0"/>
                </a:tc>
                <a:extLst>
                  <a:ext uri="{0D108BD9-81ED-4DB2-BD59-A6C34878D82A}">
                    <a16:rowId xmlns:a16="http://schemas.microsoft.com/office/drawing/2014/main" val="705803846"/>
                  </a:ext>
                </a:extLst>
              </a:tr>
              <a:tr h="1777619">
                <a:tc>
                  <a:txBody>
                    <a:bodyPr/>
                    <a:lstStyle/>
                    <a:p>
                      <a:pPr marL="0" marR="0">
                        <a:spcBef>
                          <a:spcPts val="0"/>
                        </a:spcBef>
                        <a:spcAft>
                          <a:spcPts val="0"/>
                        </a:spcAft>
                      </a:pPr>
                      <a:r>
                        <a:rPr lang="en-US" sz="1000" b="0" dirty="0">
                          <a:solidFill>
                            <a:schemeClr val="bg1"/>
                          </a:solidFill>
                          <a:effectLst/>
                          <a:latin typeface="+mn-lt"/>
                          <a:ea typeface="Times New Roman" panose="02020603050405020304" pitchFamily="18" charset="0"/>
                        </a:rPr>
                        <a:t>Finished floor elevation (FFE) requirements are dictated by road elevation on larger parcels, may require property owners to bring in excessive fill  </a:t>
                      </a:r>
                    </a:p>
                  </a:txBody>
                  <a:tcPr marL="68580" marR="68580" marT="0" marB="0"/>
                </a:tc>
                <a:tc>
                  <a:txBody>
                    <a:bodyPr/>
                    <a:lstStyle/>
                    <a:p>
                      <a:pPr marL="0" marR="0">
                        <a:spcBef>
                          <a:spcPts val="0"/>
                        </a:spcBef>
                        <a:spcAft>
                          <a:spcPts val="0"/>
                        </a:spcAft>
                      </a:pPr>
                      <a:r>
                        <a:rPr lang="en-US" sz="1000" b="0" dirty="0">
                          <a:solidFill>
                            <a:srgbClr val="000000"/>
                          </a:solidFill>
                          <a:effectLst/>
                          <a:latin typeface="+mn-lt"/>
                          <a:ea typeface="Times New Roman" panose="02020603050405020304" pitchFamily="18" charset="0"/>
                        </a:rPr>
                        <a:t>10.8.3</a:t>
                      </a:r>
                      <a:endParaRPr lang="en-US" sz="1000" b="0" dirty="0">
                        <a:effectLst/>
                        <a:latin typeface="+mn-lt"/>
                        <a:ea typeface="Times New Roman" panose="02020603050405020304" pitchFamily="18" charset="0"/>
                      </a:endParaRPr>
                    </a:p>
                    <a:p>
                      <a:pPr marL="0" marR="0">
                        <a:spcBef>
                          <a:spcPts val="0"/>
                        </a:spcBef>
                        <a:spcAft>
                          <a:spcPts val="0"/>
                        </a:spcAft>
                      </a:pPr>
                      <a:r>
                        <a:rPr lang="en-US" sz="1000" b="0" dirty="0">
                          <a:solidFill>
                            <a:srgbClr val="000000"/>
                          </a:solidFill>
                          <a:effectLst/>
                          <a:latin typeface="+mn-lt"/>
                          <a:ea typeface="Times New Roman" panose="02020603050405020304" pitchFamily="18" charset="0"/>
                        </a:rPr>
                        <a:t>10.8.4</a:t>
                      </a:r>
                      <a:endParaRPr lang="en-US" sz="1000" b="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b="0" dirty="0">
                          <a:solidFill>
                            <a:srgbClr val="000000"/>
                          </a:solidFill>
                          <a:effectLst/>
                          <a:latin typeface="+mn-lt"/>
                          <a:ea typeface="Times New Roman" panose="02020603050405020304" pitchFamily="18" charset="0"/>
                        </a:rPr>
                        <a:t>Provide some flexibility for approval of FFE changes on the engineering staff level when appropriate.</a:t>
                      </a:r>
                      <a:endParaRPr lang="en-US" sz="1000" b="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b="0" dirty="0">
                          <a:solidFill>
                            <a:srgbClr val="000000"/>
                          </a:solidFill>
                          <a:effectLst/>
                          <a:latin typeface="+mn-lt"/>
                          <a:ea typeface="Times New Roman" panose="02020603050405020304" pitchFamily="18" charset="0"/>
                        </a:rPr>
                        <a:t>10.8.3. If no drainage plan exists, or if the plan predates this chapter, the floor level shall be at least eighteen (18) inches above the centerline roadway. </a:t>
                      </a:r>
                      <a:r>
                        <a:rPr lang="en-US" sz="1000" b="0" u="sng" dirty="0">
                          <a:solidFill>
                            <a:srgbClr val="000000"/>
                          </a:solidFill>
                          <a:effectLst/>
                          <a:latin typeface="+mn-lt"/>
                          <a:ea typeface="Times New Roman" panose="02020603050405020304" pitchFamily="18" charset="0"/>
                        </a:rPr>
                        <a:t>This floor level requirement may be reduced on lots greater than </a:t>
                      </a:r>
                      <a:r>
                        <a:rPr lang="en-US" sz="1000" b="0" u="sng" dirty="0">
                          <a:solidFill>
                            <a:srgbClr val="000000"/>
                          </a:solidFill>
                          <a:effectLst/>
                          <a:highlight>
                            <a:srgbClr val="FFFF00"/>
                          </a:highlight>
                          <a:latin typeface="+mn-lt"/>
                          <a:ea typeface="Times New Roman" panose="02020603050405020304" pitchFamily="18" charset="0"/>
                        </a:rPr>
                        <a:t>one (1) acre, </a:t>
                      </a:r>
                      <a:r>
                        <a:rPr lang="en-US" sz="1000" b="0" u="sng" dirty="0">
                          <a:solidFill>
                            <a:srgbClr val="000000"/>
                          </a:solidFill>
                          <a:effectLst/>
                          <a:latin typeface="+mn-lt"/>
                          <a:ea typeface="Times New Roman" panose="02020603050405020304" pitchFamily="18" charset="0"/>
                        </a:rPr>
                        <a:t>if approved by engineering services.</a:t>
                      </a:r>
                      <a:endParaRPr lang="en-US" sz="1000" b="0" dirty="0">
                        <a:effectLst/>
                        <a:latin typeface="+mn-lt"/>
                        <a:ea typeface="Times New Roman" panose="02020603050405020304" pitchFamily="18" charset="0"/>
                      </a:endParaRPr>
                    </a:p>
                    <a:p>
                      <a:pPr marL="0" marR="0">
                        <a:spcBef>
                          <a:spcPts val="0"/>
                        </a:spcBef>
                        <a:spcAft>
                          <a:spcPts val="0"/>
                        </a:spcAft>
                      </a:pPr>
                      <a:r>
                        <a:rPr lang="en-US" sz="1000" b="0" u="none" strike="noStrike" dirty="0">
                          <a:solidFill>
                            <a:srgbClr val="000000"/>
                          </a:solidFill>
                          <a:effectLst/>
                          <a:latin typeface="+mn-lt"/>
                          <a:ea typeface="Times New Roman" panose="02020603050405020304" pitchFamily="18" charset="0"/>
                        </a:rPr>
                        <a:t> </a:t>
                      </a:r>
                      <a:endParaRPr lang="en-US" sz="1000" b="0" dirty="0">
                        <a:effectLst/>
                        <a:latin typeface="+mn-lt"/>
                        <a:ea typeface="Times New Roman" panose="02020603050405020304" pitchFamily="18" charset="0"/>
                      </a:endParaRPr>
                    </a:p>
                    <a:p>
                      <a:pPr marL="0" marR="0">
                        <a:spcBef>
                          <a:spcPts val="0"/>
                        </a:spcBef>
                        <a:spcAft>
                          <a:spcPts val="0"/>
                        </a:spcAft>
                      </a:pPr>
                      <a:r>
                        <a:rPr lang="en-US" sz="1000" b="0" dirty="0">
                          <a:solidFill>
                            <a:srgbClr val="000000"/>
                          </a:solidFill>
                          <a:effectLst/>
                          <a:latin typeface="+mn-lt"/>
                          <a:ea typeface="Times New Roman" panose="02020603050405020304" pitchFamily="18" charset="0"/>
                        </a:rPr>
                        <a:t>The maximum floor elevation shall not exceed six (6) inches more than specified in the engineer of record’s county approved drainage plan </a:t>
                      </a:r>
                      <a:r>
                        <a:rPr lang="en-US" sz="1000" b="0" u="sng" dirty="0">
                          <a:solidFill>
                            <a:srgbClr val="000000"/>
                          </a:solidFill>
                          <a:effectLst/>
                          <a:latin typeface="+mn-lt"/>
                          <a:ea typeface="Times New Roman" panose="02020603050405020304" pitchFamily="18" charset="0"/>
                        </a:rPr>
                        <a:t>on lots less than one acre.</a:t>
                      </a:r>
                      <a:endParaRPr lang="en-US" sz="1000" b="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939115072"/>
                  </a:ext>
                </a:extLst>
              </a:tr>
              <a:tr h="1851134">
                <a:tc>
                  <a:txBody>
                    <a:bodyPr/>
                    <a:lstStyle/>
                    <a:p>
                      <a:pPr marL="0" marR="0">
                        <a:spcBef>
                          <a:spcPts val="0"/>
                        </a:spcBef>
                        <a:spcAft>
                          <a:spcPts val="0"/>
                        </a:spcAft>
                      </a:pPr>
                      <a:r>
                        <a:rPr lang="en-US" sz="1000" b="0" dirty="0">
                          <a:solidFill>
                            <a:schemeClr val="bg1"/>
                          </a:solidFill>
                          <a:effectLst/>
                          <a:latin typeface="+mn-lt"/>
                          <a:ea typeface="Times New Roman" panose="02020603050405020304" pitchFamily="18" charset="0"/>
                        </a:rPr>
                        <a:t>There are currently no requirements for single family dwellings to consider stormwater runoff and the effects said runoff will have on neighboring parcels.  Many issues have been noted on, Amelia Island specifically, related to excessive fill being brought in on new home sites.  Runoff concerns, complaints, and litigation has occurred as a result of this issue.</a:t>
                      </a:r>
                    </a:p>
                  </a:txBody>
                  <a:tcPr marL="68580" marR="68580" marT="0" marB="0"/>
                </a:tc>
                <a:tc>
                  <a:txBody>
                    <a:bodyPr/>
                    <a:lstStyle/>
                    <a:p>
                      <a:pPr marL="0" marR="0">
                        <a:spcBef>
                          <a:spcPts val="0"/>
                        </a:spcBef>
                        <a:spcAft>
                          <a:spcPts val="0"/>
                        </a:spcAft>
                      </a:pPr>
                      <a:r>
                        <a:rPr lang="en-US" sz="1000" b="0" dirty="0">
                          <a:solidFill>
                            <a:srgbClr val="000000"/>
                          </a:solidFill>
                          <a:effectLst/>
                          <a:latin typeface="+mn-lt"/>
                          <a:ea typeface="Times New Roman" panose="02020603050405020304" pitchFamily="18" charset="0"/>
                        </a:rPr>
                        <a:t>10.8.9.</a:t>
                      </a:r>
                      <a:endParaRPr lang="en-US" sz="1000" b="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b="0" dirty="0">
                          <a:solidFill>
                            <a:srgbClr val="000000"/>
                          </a:solidFill>
                          <a:effectLst/>
                          <a:latin typeface="+mn-lt"/>
                          <a:ea typeface="Times New Roman" panose="02020603050405020304" pitchFamily="18" charset="0"/>
                        </a:rPr>
                        <a:t>Lot grading will be planned by a design professional, and all runoff will be required to be treated on site if there is not master drainage plan already in place. If a stormwater system is already engineered (as in most subdivisions), these requirements will not apply.  </a:t>
                      </a:r>
                      <a:endParaRPr lang="en-US" sz="1000" b="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b="0" dirty="0">
                          <a:effectLst/>
                          <a:latin typeface="+mn-lt"/>
                          <a:ea typeface="Times New Roman" panose="02020603050405020304" pitchFamily="18" charset="0"/>
                        </a:rPr>
                        <a:t>Section 10.8.9 added </a:t>
                      </a:r>
                    </a:p>
                    <a:p>
                      <a:pPr marL="0" marR="0">
                        <a:spcBef>
                          <a:spcPts val="0"/>
                        </a:spcBef>
                        <a:spcAft>
                          <a:spcPts val="0"/>
                        </a:spcAft>
                      </a:pPr>
                      <a:r>
                        <a:rPr lang="en-US" sz="1000" b="0" dirty="0">
                          <a:solidFill>
                            <a:srgbClr val="000000"/>
                          </a:solidFill>
                          <a:effectLst/>
                          <a:latin typeface="+mn-lt"/>
                          <a:ea typeface="Times New Roman" panose="02020603050405020304" pitchFamily="18" charset="0"/>
                        </a:rPr>
                        <a:t> </a:t>
                      </a:r>
                      <a:endParaRPr lang="en-US" sz="1000" b="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453324254"/>
                  </a:ext>
                </a:extLst>
              </a:tr>
              <a:tr h="1851134">
                <a:tc>
                  <a:txBody>
                    <a:bodyPr/>
                    <a:lstStyle/>
                    <a:p>
                      <a:pPr marL="0" marR="0">
                        <a:spcBef>
                          <a:spcPts val="0"/>
                        </a:spcBef>
                        <a:spcAft>
                          <a:spcPts val="0"/>
                        </a:spcAft>
                      </a:pPr>
                      <a:r>
                        <a:rPr lang="en-US" sz="1000" b="0" dirty="0">
                          <a:solidFill>
                            <a:schemeClr val="bg1"/>
                          </a:solidFill>
                          <a:effectLst/>
                          <a:latin typeface="+mn-lt"/>
                          <a:ea typeface="Times New Roman" panose="02020603050405020304" pitchFamily="18" charset="0"/>
                        </a:rPr>
                        <a:t>There are currently no County regulations regarding illicit discharges into stormwater treatment systems. We have little to no recourse for enforcement or cleanup. We are encouraged by DEP to add language in our code to address. Once we reach the requirements for MS4 we will be required to add this language.</a:t>
                      </a:r>
                    </a:p>
                  </a:txBody>
                  <a:tcPr marL="68580" marR="68580" marT="0" marB="0"/>
                </a:tc>
                <a:tc>
                  <a:txBody>
                    <a:bodyPr/>
                    <a:lstStyle/>
                    <a:p>
                      <a:pPr marL="0" marR="0">
                        <a:spcBef>
                          <a:spcPts val="0"/>
                        </a:spcBef>
                        <a:spcAft>
                          <a:spcPts val="0"/>
                        </a:spcAft>
                      </a:pPr>
                      <a:r>
                        <a:rPr lang="en-US" sz="1000" b="0" dirty="0">
                          <a:effectLst/>
                          <a:latin typeface="+mn-lt"/>
                          <a:ea typeface="Times New Roman" panose="02020603050405020304" pitchFamily="18" charset="0"/>
                        </a:rPr>
                        <a:t>10.9</a:t>
                      </a:r>
                    </a:p>
                  </a:txBody>
                  <a:tcPr marL="68580" marR="68580" marT="0" marB="0"/>
                </a:tc>
                <a:tc>
                  <a:txBody>
                    <a:bodyPr/>
                    <a:lstStyle/>
                    <a:p>
                      <a:pPr marL="0" marR="0">
                        <a:spcBef>
                          <a:spcPts val="0"/>
                        </a:spcBef>
                        <a:spcAft>
                          <a:spcPts val="0"/>
                        </a:spcAft>
                      </a:pPr>
                      <a:r>
                        <a:rPr lang="en-US" sz="1000" b="0" dirty="0">
                          <a:effectLst/>
                          <a:latin typeface="+mn-lt"/>
                          <a:ea typeface="Times New Roman" panose="02020603050405020304" pitchFamily="18" charset="0"/>
                        </a:rPr>
                        <a:t>Utilize DEPs standard language to address illicit discharges into stormwater systems allowing for enforcement. </a:t>
                      </a:r>
                    </a:p>
                  </a:txBody>
                  <a:tcPr marL="68580" marR="68580" marT="0" marB="0"/>
                </a:tc>
                <a:tc>
                  <a:txBody>
                    <a:bodyPr/>
                    <a:lstStyle/>
                    <a:p>
                      <a:pPr marL="0" marR="0">
                        <a:spcBef>
                          <a:spcPts val="0"/>
                        </a:spcBef>
                        <a:spcAft>
                          <a:spcPts val="0"/>
                        </a:spcAft>
                      </a:pPr>
                      <a:r>
                        <a:rPr lang="en-US" sz="1000" b="0" dirty="0">
                          <a:effectLst/>
                          <a:latin typeface="+mn-lt"/>
                          <a:ea typeface="Times New Roman" panose="02020603050405020304" pitchFamily="18" charset="0"/>
                        </a:rPr>
                        <a:t>Section 10.9 added</a:t>
                      </a:r>
                    </a:p>
                  </a:txBody>
                  <a:tcPr marL="68580" marR="68580" marT="0" marB="0"/>
                </a:tc>
                <a:extLst>
                  <a:ext uri="{0D108BD9-81ED-4DB2-BD59-A6C34878D82A}">
                    <a16:rowId xmlns:a16="http://schemas.microsoft.com/office/drawing/2014/main" val="3339402506"/>
                  </a:ext>
                </a:extLst>
              </a:tr>
            </a:tbl>
          </a:graphicData>
        </a:graphic>
      </p:graphicFrame>
    </p:spTree>
    <p:extLst>
      <p:ext uri="{BB962C8B-B14F-4D97-AF65-F5344CB8AC3E}">
        <p14:creationId xmlns:p14="http://schemas.microsoft.com/office/powerpoint/2010/main" val="1966933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95" y="184250"/>
            <a:ext cx="8814010" cy="709332"/>
          </a:xfrm>
        </p:spPr>
        <p:txBody>
          <a:bodyPr>
            <a:normAutofit fontScale="90000"/>
          </a:bodyPr>
          <a:lstStyle/>
          <a:p>
            <a:r>
              <a:rPr lang="en-US" sz="3600" b="1" dirty="0">
                <a:latin typeface="+mn-lt"/>
              </a:rPr>
              <a:t>Lot Grading Regulations</a:t>
            </a:r>
            <a:br>
              <a:rPr lang="en-US" sz="2800" dirty="0"/>
            </a:br>
            <a:endParaRPr lang="en-US" sz="2800" dirty="0"/>
          </a:p>
        </p:txBody>
      </p:sp>
      <p:cxnSp>
        <p:nvCxnSpPr>
          <p:cNvPr id="5" name="Straight Connector 4"/>
          <p:cNvCxnSpPr>
            <a:cxnSpLocks/>
          </p:cNvCxnSpPr>
          <p:nvPr/>
        </p:nvCxnSpPr>
        <p:spPr>
          <a:xfrm>
            <a:off x="211548" y="589932"/>
            <a:ext cx="8554904" cy="0"/>
          </a:xfrm>
          <a:prstGeom prst="line">
            <a:avLst/>
          </a:prstGeom>
          <a:ln w="31750">
            <a:gradFill flip="none" rotWithShape="1">
              <a:gsLst>
                <a:gs pos="21000">
                  <a:schemeClr val="bg1"/>
                </a:gs>
                <a:gs pos="100000">
                  <a:schemeClr val="accent1">
                    <a:lumMod val="50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1895BD2-6389-4D7B-AA30-E532470F3976}"/>
              </a:ext>
            </a:extLst>
          </p:cNvPr>
          <p:cNvSpPr txBox="1"/>
          <p:nvPr/>
        </p:nvSpPr>
        <p:spPr>
          <a:xfrm>
            <a:off x="211548" y="856357"/>
            <a:ext cx="7979952" cy="677108"/>
          </a:xfrm>
          <a:prstGeom prst="rect">
            <a:avLst/>
          </a:prstGeom>
          <a:noFill/>
        </p:spPr>
        <p:txBody>
          <a:bodyPr wrap="square" rtlCol="0">
            <a:spAutoFit/>
          </a:bodyPr>
          <a:lstStyle/>
          <a:p>
            <a:pPr lvl="1"/>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Wingdings" panose="05000000000000000000" pitchFamily="2" charset="2"/>
              <a:buChar char="§"/>
            </a:pPr>
            <a:endParaRPr lang="en-US" b="1" dirty="0">
              <a:solidFill>
                <a:prstClr val="black"/>
              </a:solidFill>
            </a:endParaRPr>
          </a:p>
        </p:txBody>
      </p:sp>
      <p:pic>
        <p:nvPicPr>
          <p:cNvPr id="6" name="Picture 2" descr="logo">
            <a:extLst>
              <a:ext uri="{FF2B5EF4-FFF2-40B4-BE49-F238E27FC236}">
                <a16:creationId xmlns:a16="http://schemas.microsoft.com/office/drawing/2014/main" id="{53C7F247-6B38-4E2F-BD2C-DDD0933D7F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06665" y="81716"/>
            <a:ext cx="918893" cy="914400"/>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a:extLst>
              <a:ext uri="{FF2B5EF4-FFF2-40B4-BE49-F238E27FC236}">
                <a16:creationId xmlns:a16="http://schemas.microsoft.com/office/drawing/2014/main" id="{18CC0683-9B60-4B4B-B0A9-C3B2538CC51C}"/>
              </a:ext>
            </a:extLst>
          </p:cNvPr>
          <p:cNvPicPr>
            <a:picLocks noChangeAspect="1"/>
          </p:cNvPicPr>
          <p:nvPr/>
        </p:nvPicPr>
        <p:blipFill>
          <a:blip r:embed="rId4"/>
          <a:stretch>
            <a:fillRect/>
          </a:stretch>
        </p:blipFill>
        <p:spPr>
          <a:xfrm>
            <a:off x="530618" y="981074"/>
            <a:ext cx="7427520" cy="5043257"/>
          </a:xfrm>
          <a:prstGeom prst="rect">
            <a:avLst/>
          </a:prstGeom>
        </p:spPr>
      </p:pic>
    </p:spTree>
    <p:extLst>
      <p:ext uri="{BB962C8B-B14F-4D97-AF65-F5344CB8AC3E}">
        <p14:creationId xmlns:p14="http://schemas.microsoft.com/office/powerpoint/2010/main" val="1809157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2089</Words>
  <Application>Microsoft Office PowerPoint</Application>
  <PresentationFormat>On-screen Show (4:3)</PresentationFormat>
  <Paragraphs>168</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PowerPoint Presentation</vt:lpstr>
      <vt:lpstr>  What Nassau County Had: </vt:lpstr>
      <vt:lpstr>PowerPoint Presentation</vt:lpstr>
      <vt:lpstr>Process for Drainage Complaints </vt:lpstr>
      <vt:lpstr>Formboard Elevations </vt:lpstr>
      <vt:lpstr>PowerPoint Presentation</vt:lpstr>
      <vt:lpstr>Process for Recommending Updates </vt:lpstr>
      <vt:lpstr>Lot Grading Regulations </vt:lpstr>
      <vt:lpstr>Lot Grading Regulations </vt:lpstr>
      <vt:lpstr>Lot Grading Regulations </vt:lpstr>
      <vt:lpstr>Lot Grading Regulations </vt:lpstr>
      <vt:lpstr>Lot Grading Regulations </vt:lpstr>
      <vt:lpstr>Lot Grading Regulations </vt:lpstr>
      <vt:lpstr>PowerPoint Presentation</vt:lpstr>
      <vt:lpstr>PowerPoint Presentation</vt:lpstr>
      <vt:lpstr>Lot Grading Regulations </vt:lpstr>
      <vt:lpstr>Lot Grading Regulations </vt:lpstr>
      <vt:lpstr>PowerPoint Presentation</vt:lpstr>
      <vt:lpstr>Engineering Efforts </vt:lpstr>
      <vt:lpstr>Engineering: What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Peay</dc:creator>
  <cp:lastModifiedBy>Merrill</cp:lastModifiedBy>
  <cp:revision>12</cp:revision>
  <dcterms:created xsi:type="dcterms:W3CDTF">2020-07-02T15:14:03Z</dcterms:created>
  <dcterms:modified xsi:type="dcterms:W3CDTF">2020-09-17T16:41:53Z</dcterms:modified>
</cp:coreProperties>
</file>