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</p:sldMasterIdLst>
  <p:notesMasterIdLst>
    <p:notesMasterId r:id="rId24"/>
  </p:notesMasterIdLst>
  <p:sldIdLst>
    <p:sldId id="256" r:id="rId6"/>
    <p:sldId id="272" r:id="rId7"/>
    <p:sldId id="258" r:id="rId8"/>
    <p:sldId id="263" r:id="rId9"/>
    <p:sldId id="261" r:id="rId10"/>
    <p:sldId id="282" r:id="rId11"/>
    <p:sldId id="274" r:id="rId12"/>
    <p:sldId id="275" r:id="rId13"/>
    <p:sldId id="277" r:id="rId14"/>
    <p:sldId id="278" r:id="rId15"/>
    <p:sldId id="279" r:id="rId16"/>
    <p:sldId id="283" r:id="rId17"/>
    <p:sldId id="269" r:id="rId18"/>
    <p:sldId id="281" r:id="rId19"/>
    <p:sldId id="280" r:id="rId20"/>
    <p:sldId id="270" r:id="rId21"/>
    <p:sldId id="271" r:id="rId22"/>
    <p:sldId id="26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 snapToGrid="0" showGuides="1">
      <p:cViewPr>
        <p:scale>
          <a:sx n="61" d="100"/>
          <a:sy n="61" d="100"/>
        </p:scale>
        <p:origin x="39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7421A-F0E2-42B5-9E74-639C319FB14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C59F5-381A-4C7B-AD89-A6515010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7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C59F5-381A-4C7B-AD89-A651501052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1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248899" cy="2371120"/>
          </a:xfrm>
        </p:spPr>
        <p:txBody>
          <a:bodyPr anchor="b">
            <a:normAutofit/>
          </a:bodyPr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91995"/>
            <a:ext cx="10248899" cy="142300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0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4937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78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1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5183188" y="342901"/>
            <a:ext cx="6170612" cy="53720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42900"/>
            <a:ext cx="3932237" cy="1714500"/>
          </a:xfrm>
        </p:spPr>
        <p:txBody>
          <a:bodyPr anchor="b"/>
          <a:lstStyle>
            <a:lvl1pPr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779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42900"/>
            <a:ext cx="3932237" cy="17145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342901"/>
            <a:ext cx="6172200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609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06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248900" cy="2339732"/>
          </a:xfrm>
        </p:spPr>
        <p:txBody>
          <a:bodyPr anchor="b">
            <a:normAutofit/>
          </a:bodyPr>
          <a:lstStyle>
            <a:lvl1pPr algn="ctr"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305057"/>
            <a:ext cx="10248900" cy="140994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0785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09600" y="1828801"/>
            <a:ext cx="10962640" cy="3886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66" y="342900"/>
            <a:ext cx="10940473" cy="13716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8891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1" y="1828800"/>
            <a:ext cx="10248900" cy="2733675"/>
          </a:xfrm>
        </p:spPr>
        <p:txBody>
          <a:bodyPr anchor="b">
            <a:norm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609600" y="4589464"/>
            <a:ext cx="10248900" cy="112553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150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6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828800"/>
            <a:ext cx="10972800" cy="2659064"/>
          </a:xfrm>
        </p:spPr>
        <p:txBody>
          <a:bodyPr anchor="b">
            <a:normAutofit/>
          </a:bodyPr>
          <a:lstStyle>
            <a:lvl1pPr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87864"/>
            <a:ext cx="10972800" cy="122713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77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828800"/>
            <a:ext cx="10972800" cy="2659064"/>
          </a:xfrm>
        </p:spPr>
        <p:txBody>
          <a:bodyPr anchor="b">
            <a:normAutofit/>
          </a:bodyPr>
          <a:lstStyle>
            <a:lvl1pPr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87864"/>
            <a:ext cx="10972800" cy="122713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943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93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89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4937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823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28799"/>
            <a:ext cx="5157787" cy="6762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09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28799"/>
            <a:ext cx="5183188" cy="6762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09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4937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829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4937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38201" y="1828800"/>
            <a:ext cx="10515600" cy="3886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71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55D7-ED29-4467-AE1F-CC223D13D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1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66" r:id="rId5"/>
    <p:sldLayoutId id="2147483681" r:id="rId6"/>
    <p:sldLayoutId id="2147483652" r:id="rId7"/>
    <p:sldLayoutId id="2147483653" r:id="rId8"/>
    <p:sldLayoutId id="2147483654" r:id="rId9"/>
    <p:sldLayoutId id="2147483655" r:id="rId10"/>
    <p:sldLayoutId id="2147483679" r:id="rId11"/>
    <p:sldLayoutId id="2147483657" r:id="rId12"/>
    <p:sldLayoutId id="2147483676" r:id="rId1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Georgia" panose="02040502050405020303" pitchFamily="18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00">
          <p15:clr>
            <a:srgbClr val="F26B43"/>
          </p15:clr>
        </p15:guide>
        <p15:guide id="2" orient="horz" pos="1152">
          <p15:clr>
            <a:srgbClr val="F26B43"/>
          </p15:clr>
        </p15:guide>
        <p15:guide id="3" pos="7152">
          <p15:clr>
            <a:srgbClr val="F26B43"/>
          </p15:clr>
        </p15:guide>
        <p15:guide id="4" pos="528">
          <p15:clr>
            <a:srgbClr val="F26B43"/>
          </p15:clr>
        </p15:guide>
        <p15:guide id="5" orient="horz" pos="216">
          <p15:clr>
            <a:srgbClr val="F26B43"/>
          </p15:clr>
        </p15:guide>
        <p15:guide id="6" orient="horz" pos="1080">
          <p15:clr>
            <a:srgbClr val="F26B43"/>
          </p15:clr>
        </p15:guide>
        <p15:guide id="7" pos="384">
          <p15:clr>
            <a:srgbClr val="F26B43"/>
          </p15:clr>
        </p15:guide>
        <p15:guide id="8" pos="6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icture containing screenshot&#10;&#10;Description generated with high confiden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spippin@uga.edu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Quality Regulation in Georgia	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J. Scott Pippin</a:t>
            </a:r>
          </a:p>
          <a:p>
            <a:r>
              <a:rPr lang="en-US" dirty="0" smtClean="0"/>
              <a:t>St </a:t>
            </a:r>
            <a:r>
              <a:rPr lang="en-US" dirty="0" err="1" smtClean="0"/>
              <a:t>Marys</a:t>
            </a:r>
            <a:r>
              <a:rPr lang="en-US" dirty="0" smtClean="0"/>
              <a:t> River Management Committee</a:t>
            </a:r>
            <a:endParaRPr lang="en-US" dirty="0"/>
          </a:p>
          <a:p>
            <a:r>
              <a:rPr lang="en-US" dirty="0" smtClean="0"/>
              <a:t>March 1,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7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1" y="1125415"/>
            <a:ext cx="10515600" cy="497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Non-point sources are not directly regulated.</a:t>
            </a:r>
          </a:p>
          <a:p>
            <a:endParaRPr lang="en-US" dirty="0" smtClean="0"/>
          </a:p>
          <a:p>
            <a:r>
              <a:rPr lang="en-US" dirty="0" smtClean="0"/>
              <a:t>States directed to develop Water Quality Standards.</a:t>
            </a:r>
          </a:p>
          <a:p>
            <a:endParaRPr lang="en-US" dirty="0"/>
          </a:p>
          <a:p>
            <a:r>
              <a:rPr lang="en-US" dirty="0" smtClean="0"/>
              <a:t>States are required to report waters that do not meet these standards (known as the “303d/305b list”).</a:t>
            </a:r>
          </a:p>
          <a:p>
            <a:endParaRPr lang="en-US" dirty="0"/>
          </a:p>
          <a:p>
            <a:r>
              <a:rPr lang="en-US" dirty="0" smtClean="0"/>
              <a:t>Provides funding to address causes of these impairments (Section 319 grants.</a:t>
            </a:r>
          </a:p>
          <a:p>
            <a:endParaRPr lang="en-US" dirty="0" smtClean="0"/>
          </a:p>
          <a:p>
            <a:r>
              <a:rPr lang="en-US" dirty="0" smtClean="0"/>
              <a:t>Limits NPDES permits that can be issued on impaired waters.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1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26831" y="1643544"/>
            <a:ext cx="7479323" cy="5111262"/>
          </a:xfrm>
        </p:spPr>
        <p:txBody>
          <a:bodyPr>
            <a:normAutofit/>
          </a:bodyPr>
          <a:lstStyle/>
          <a:p>
            <a:r>
              <a:rPr lang="en-US" dirty="0" smtClean="0"/>
              <a:t>Stormwater initially classified as a non-point source and exempted from permitting.</a:t>
            </a:r>
          </a:p>
          <a:p>
            <a:endParaRPr lang="en-US" dirty="0"/>
          </a:p>
          <a:p>
            <a:r>
              <a:rPr lang="en-US" dirty="0" smtClean="0"/>
              <a:t>1987 Amendments to the CWA created the Municipal Separate Storm Sewer System (MS4) Permit.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588" y="85969"/>
            <a:ext cx="2405185" cy="31151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597" y="3359461"/>
            <a:ext cx="2321169" cy="27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42462" y="1164493"/>
            <a:ext cx="7479323" cy="51112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MS4 Permittees are required to adopt the GSMM.</a:t>
            </a:r>
          </a:p>
          <a:p>
            <a:endParaRPr lang="en-US" dirty="0"/>
          </a:p>
          <a:p>
            <a:r>
              <a:rPr lang="en-US" dirty="0" smtClean="0"/>
              <a:t>Coastal communities are al</a:t>
            </a:r>
          </a:p>
          <a:p>
            <a:endParaRPr lang="en-US" dirty="0" smtClean="0"/>
          </a:p>
          <a:p>
            <a:r>
              <a:rPr lang="en-US" dirty="0" smtClean="0"/>
              <a:t>Along with other best-management and reporting practices.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588" y="85969"/>
            <a:ext cx="2405185" cy="31151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597" y="3359461"/>
            <a:ext cx="2321169" cy="27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6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Georgia Erosion and Sedimentation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1" y="1349375"/>
            <a:ext cx="7954107" cy="47857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State statute.</a:t>
            </a:r>
          </a:p>
          <a:p>
            <a:endParaRPr lang="en-US" dirty="0"/>
          </a:p>
          <a:p>
            <a:r>
              <a:rPr lang="en-US" dirty="0" smtClean="0"/>
              <a:t>Regulates land disturbing activities that impact more than 1 acre.</a:t>
            </a:r>
          </a:p>
          <a:p>
            <a:endParaRPr lang="en-US" dirty="0"/>
          </a:p>
          <a:p>
            <a:r>
              <a:rPr lang="en-US" dirty="0" smtClean="0"/>
              <a:t>Exempted or partially exempted: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Agriculture,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Forestry,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Surface mining,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DOT projects, </a:t>
            </a:r>
            <a:r>
              <a:rPr lang="en-US" dirty="0"/>
              <a:t>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public water system reservoirs.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292" y="1828800"/>
            <a:ext cx="2852615" cy="37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0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Georgia Erosion and Sedimentation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1" y="1349375"/>
            <a:ext cx="8251091" cy="4785702"/>
          </a:xfrm>
        </p:spPr>
        <p:txBody>
          <a:bodyPr>
            <a:normAutofit/>
          </a:bodyPr>
          <a:lstStyle/>
          <a:p>
            <a:r>
              <a:rPr lang="en-US" dirty="0" smtClean="0"/>
              <a:t>Also mandates state level riparian buffers: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25 feet on state waters with wrested vegetation,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25 feet on coastal marshes,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50 feet on trout stream.</a:t>
            </a:r>
          </a:p>
          <a:p>
            <a:endParaRPr lang="en-US" dirty="0" smtClean="0"/>
          </a:p>
          <a:p>
            <a:r>
              <a:rPr lang="en-US" dirty="0" smtClean="0"/>
              <a:t>Sets minimum standards.  Does not preclude local government from enacting more strict requirements.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292" y="1828800"/>
            <a:ext cx="2852615" cy="37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85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Georgia Erosion and Sedimentation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1" y="1349375"/>
            <a:ext cx="7954107" cy="47857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Enforced by Georgia EPD.</a:t>
            </a:r>
          </a:p>
          <a:p>
            <a:endParaRPr lang="en-US" dirty="0"/>
          </a:p>
          <a:p>
            <a:r>
              <a:rPr lang="en-US" dirty="0" smtClean="0"/>
              <a:t>Enforcement often delegated to local governments as Local Issuing Authorities (LIA).  </a:t>
            </a:r>
          </a:p>
          <a:p>
            <a:endParaRPr lang="en-US" dirty="0"/>
          </a:p>
          <a:p>
            <a:r>
              <a:rPr lang="en-US" dirty="0" smtClean="0"/>
              <a:t>LIA must show: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Adopted local </a:t>
            </a:r>
            <a:r>
              <a:rPr lang="en-US" dirty="0"/>
              <a:t>ordinances for land disturbing activities,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Have the </a:t>
            </a:r>
            <a:r>
              <a:rPr lang="en-US" dirty="0"/>
              <a:t>ability to enforce such ordinances, and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Qualified </a:t>
            </a:r>
            <a:r>
              <a:rPr lang="en-US" dirty="0"/>
              <a:t>personnel to monitor and enforce permits.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292" y="1828800"/>
            <a:ext cx="2852615" cy="37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609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609600" y="1371600"/>
            <a:ext cx="10962640" cy="4468447"/>
          </a:xfrm>
        </p:spPr>
        <p:txBody>
          <a:bodyPr>
            <a:normAutofit/>
          </a:bodyPr>
          <a:lstStyle/>
          <a:p>
            <a:r>
              <a:rPr lang="en-US" dirty="0" smtClean="0"/>
              <a:t>Directs local governments to adopt River Corridor Protection Plans.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Plans should protect 100’ buffers along rivers with a flow of 400 </a:t>
            </a:r>
            <a:r>
              <a:rPr lang="en-US" dirty="0" err="1" smtClean="0"/>
              <a:t>cfs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Sets minimum standards including prohibiting septic systems (</a:t>
            </a:r>
            <a:r>
              <a:rPr lang="en-US" i="1" dirty="0" smtClean="0"/>
              <a:t>tanks serving a single family dwelling is allowed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Plans adopted and enforced locally.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1767" y="0"/>
            <a:ext cx="10940473" cy="1371600"/>
          </a:xfrm>
        </p:spPr>
        <p:txBody>
          <a:bodyPr/>
          <a:lstStyle/>
          <a:p>
            <a:r>
              <a:rPr lang="en-US" dirty="0" smtClean="0"/>
              <a:t>Georgia Planning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43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726831" y="214924"/>
            <a:ext cx="10962640" cy="601784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6000" i="1" dirty="0" smtClean="0"/>
              <a:t>Questions? </a:t>
            </a:r>
          </a:p>
          <a:p>
            <a:pPr algn="ctr"/>
            <a:r>
              <a:rPr lang="en-US" sz="6000" i="1" dirty="0" smtClean="0"/>
              <a:t>Thoughts? </a:t>
            </a:r>
          </a:p>
          <a:p>
            <a:pPr algn="ctr"/>
            <a:r>
              <a:rPr lang="en-US" sz="6000" i="1" dirty="0" smtClean="0"/>
              <a:t>Comments?</a:t>
            </a:r>
          </a:p>
          <a:p>
            <a:pPr algn="ctr"/>
            <a:endParaRPr lang="en-US" sz="6000" dirty="0" smtClean="0"/>
          </a:p>
          <a:p>
            <a:pPr algn="ctr"/>
            <a:r>
              <a:rPr lang="en-US" sz="4000" dirty="0" smtClean="0"/>
              <a:t>Scott Pippin</a:t>
            </a:r>
          </a:p>
          <a:p>
            <a:pPr algn="ctr"/>
            <a:r>
              <a:rPr lang="en-US" sz="4000" dirty="0" smtClean="0">
                <a:hlinkClick r:id="rId2"/>
              </a:rPr>
              <a:t>jspippin@uga.edu</a:t>
            </a:r>
            <a:endParaRPr lang="en-US" sz="4000" dirty="0" smtClean="0"/>
          </a:p>
          <a:p>
            <a:pPr algn="ctr"/>
            <a:r>
              <a:rPr lang="en-US" sz="4000" dirty="0" smtClean="0"/>
              <a:t>706 542-3250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8649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01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86154" y="1219201"/>
            <a:ext cx="8128000" cy="49705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“Blue Book” –</a:t>
            </a:r>
            <a:r>
              <a:rPr lang="en-US" dirty="0"/>
              <a:t> </a:t>
            </a:r>
            <a:r>
              <a:rPr lang="en-US" dirty="0" smtClean="0"/>
              <a:t>Georgia Stormwater Management Manual (GSMM) and its Coastal Supplement.</a:t>
            </a:r>
          </a:p>
          <a:p>
            <a:endParaRPr lang="en-US" dirty="0"/>
          </a:p>
          <a:p>
            <a:r>
              <a:rPr lang="en-US" dirty="0" smtClean="0"/>
              <a:t>The “Green Book” – Manual for Erosion and Sedimentation Control in Georgia.</a:t>
            </a:r>
          </a:p>
          <a:p>
            <a:endParaRPr lang="en-US" dirty="0" smtClean="0"/>
          </a:p>
          <a:p>
            <a:r>
              <a:rPr lang="en-US" dirty="0" smtClean="0"/>
              <a:t>Basis of Regulations for: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Stormwater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Stream Buffers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Septic System Siting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7735" y="0"/>
            <a:ext cx="10940473" cy="1371600"/>
          </a:xfrm>
        </p:spPr>
        <p:txBody>
          <a:bodyPr/>
          <a:lstStyle/>
          <a:p>
            <a:r>
              <a:rPr lang="en-US" dirty="0" smtClean="0"/>
              <a:t>On the Ground Application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782" y="2964009"/>
            <a:ext cx="1947294" cy="2539948"/>
          </a:xfrm>
          <a:prstGeom prst="rect">
            <a:avLst/>
          </a:prstGeom>
        </p:spPr>
      </p:pic>
      <p:sp>
        <p:nvSpPr>
          <p:cNvPr id="5" name="AutoShape 2" descr="Georgia Stormwater Management Manual -- Volume 2 / Technical Hand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962" y="234559"/>
            <a:ext cx="2024935" cy="262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7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620682" y="1101970"/>
            <a:ext cx="10962640" cy="4978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Federal: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Clean Water Act (CWA) – regulates discharges of pollutants to water bodies.</a:t>
            </a:r>
          </a:p>
          <a:p>
            <a:endParaRPr lang="en-US" dirty="0" smtClean="0"/>
          </a:p>
          <a:p>
            <a:r>
              <a:rPr lang="en-US" sz="4000" dirty="0" smtClean="0"/>
              <a:t>Georgia: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Water Quality Control Act – state law enforcement of the CWA.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Erosion and Sedimentation Act – state law regulating land disturbing activities.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Georgia Planning Act – directs local governments to protect major river corridors.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legislation: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 </a:t>
            </a:r>
            <a:r>
              <a:rPr lang="en-US" b="0" dirty="0" smtClean="0"/>
              <a:t>(33 U.S.C. 1251 </a:t>
            </a:r>
            <a:r>
              <a:rPr lang="en-US" b="0" i="1" dirty="0" smtClean="0"/>
              <a:t>et seq.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349375"/>
            <a:ext cx="10515601" cy="43531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Originally enacted in 1948.</a:t>
            </a:r>
          </a:p>
          <a:p>
            <a:endParaRPr lang="en-US" dirty="0"/>
          </a:p>
          <a:p>
            <a:r>
              <a:rPr lang="en-US" dirty="0" smtClean="0"/>
              <a:t>Modern version passed in 1972</a:t>
            </a:r>
          </a:p>
          <a:p>
            <a:endParaRPr lang="en-US" dirty="0"/>
          </a:p>
          <a:p>
            <a:r>
              <a:rPr lang="en-US" dirty="0" smtClean="0"/>
              <a:t>Goal “restore </a:t>
            </a:r>
            <a:r>
              <a:rPr lang="en-US" dirty="0"/>
              <a:t>and maintain the chemical, physical, and biological integrity of the Nation’s waters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Based on the concept of </a:t>
            </a:r>
            <a:r>
              <a:rPr lang="en-US" b="1" dirty="0" smtClean="0"/>
              <a:t>“cooperative federalism” </a:t>
            </a:r>
            <a:r>
              <a:rPr lang="en-US" dirty="0" smtClean="0"/>
              <a:t>– shared powers between the federal gov’t and the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0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38201" y="1289538"/>
            <a:ext cx="10515600" cy="4425462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b="1" u="sng" dirty="0" smtClean="0"/>
              <a:t>Section 402: </a:t>
            </a:r>
            <a:r>
              <a:rPr lang="en-US" sz="3600" dirty="0" smtClean="0"/>
              <a:t>requires that anyone who discharges</a:t>
            </a:r>
            <a:r>
              <a:rPr lang="en-US" sz="3600" b="1" dirty="0" smtClean="0"/>
              <a:t> </a:t>
            </a:r>
            <a:r>
              <a:rPr lang="en-US" sz="3600" dirty="0" smtClean="0"/>
              <a:t>a pollutant to the waters of the United States from a point source must obtain a permit.</a:t>
            </a:r>
            <a:endParaRPr lang="en-US" sz="3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344057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38201" y="1289538"/>
            <a:ext cx="10515600" cy="4425462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b="1" u="sng" dirty="0" smtClean="0"/>
              <a:t>Section 402: </a:t>
            </a:r>
            <a:r>
              <a:rPr lang="en-US" sz="3600" dirty="0" smtClean="0"/>
              <a:t>requires that anyone who discharges</a:t>
            </a:r>
            <a:r>
              <a:rPr lang="en-US" sz="3600" b="1" dirty="0" smtClean="0"/>
              <a:t> </a:t>
            </a:r>
            <a:r>
              <a:rPr lang="en-US" sz="3600" dirty="0" smtClean="0"/>
              <a:t>a pollutant to the waters of the United States from </a:t>
            </a:r>
            <a:r>
              <a:rPr lang="en-US" sz="3600" b="1" dirty="0" smtClean="0"/>
              <a:t>a point source </a:t>
            </a:r>
            <a:r>
              <a:rPr lang="en-US" sz="3600" dirty="0" smtClean="0"/>
              <a:t>must obtain a permit.</a:t>
            </a:r>
            <a:endParaRPr lang="en-US" sz="3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08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38200" y="1008184"/>
            <a:ext cx="10515600" cy="5064370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 smtClean="0"/>
              <a:t>Section 402 establishes the –</a:t>
            </a:r>
          </a:p>
          <a:p>
            <a:pPr algn="ctr"/>
            <a:r>
              <a:rPr lang="en-US" sz="3600" dirty="0" smtClean="0"/>
              <a:t>National Pollution Discharge Elimination System (NPDES) Permit</a:t>
            </a:r>
          </a:p>
          <a:p>
            <a:endParaRPr lang="en-US" sz="3600" dirty="0"/>
          </a:p>
          <a:p>
            <a:r>
              <a:rPr lang="en-US" sz="3600" dirty="0" smtClean="0"/>
              <a:t>Covers “point source discharges.”</a:t>
            </a:r>
          </a:p>
          <a:p>
            <a:endParaRPr lang="en-US" sz="3600" dirty="0"/>
          </a:p>
          <a:p>
            <a:endParaRPr lang="en-US" sz="36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9294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38201" y="1289538"/>
            <a:ext cx="10515600" cy="4425462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 smtClean="0"/>
              <a:t>NPDES Permitting authority is delegated to the states, with a few exceptions.</a:t>
            </a:r>
          </a:p>
          <a:p>
            <a:endParaRPr lang="en-US" sz="3600" dirty="0"/>
          </a:p>
          <a:p>
            <a:r>
              <a:rPr lang="en-US" sz="3600" dirty="0" smtClean="0"/>
              <a:t>In Georgia, this is handled by the Environmental Protection Division (EPD) of Georgia DNR.</a:t>
            </a:r>
            <a:endParaRPr lang="en-US" sz="3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21646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599" cy="1349375"/>
          </a:xfrm>
        </p:spPr>
        <p:txBody>
          <a:bodyPr/>
          <a:lstStyle/>
          <a:p>
            <a:r>
              <a:rPr lang="en-US" dirty="0" smtClean="0"/>
              <a:t>Clean Water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1" y="1414585"/>
            <a:ext cx="10515600" cy="4689229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u="sng" dirty="0" smtClean="0"/>
              <a:t>Section 404: </a:t>
            </a:r>
            <a:r>
              <a:rPr lang="en-US" sz="3500" dirty="0" smtClean="0"/>
              <a:t>prohibits the “filling” of waters of the United States.</a:t>
            </a:r>
            <a:endParaRPr lang="en-US" sz="3500" dirty="0"/>
          </a:p>
          <a:p>
            <a:endParaRPr lang="en-US" dirty="0" smtClean="0"/>
          </a:p>
          <a:p>
            <a:r>
              <a:rPr lang="en-US" dirty="0" smtClean="0"/>
              <a:t>“Filling” essentially means the discharge of dirt, sediment, or other fill material.  </a:t>
            </a:r>
          </a:p>
          <a:p>
            <a:endParaRPr lang="en-US" dirty="0" smtClean="0"/>
          </a:p>
          <a:p>
            <a:r>
              <a:rPr lang="en-US" dirty="0" smtClean="0"/>
              <a:t>Covers wetlands.</a:t>
            </a:r>
          </a:p>
          <a:p>
            <a:endParaRPr lang="en-US" dirty="0"/>
          </a:p>
          <a:p>
            <a:r>
              <a:rPr lang="en-US" dirty="0" smtClean="0"/>
              <a:t>Administered by the U.S. Army Corps of Engineers – not delegated to the states.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07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 Template Color Palette">
      <a:dk1>
        <a:sysClr val="windowText" lastClr="000000"/>
      </a:dk1>
      <a:lt1>
        <a:sysClr val="window" lastClr="FFFFFF"/>
      </a:lt1>
      <a:dk2>
        <a:srgbClr val="00333F"/>
      </a:dk2>
      <a:lt2>
        <a:srgbClr val="E7E6E6"/>
      </a:lt2>
      <a:accent1>
        <a:srgbClr val="BA0C2F"/>
      </a:accent1>
      <a:accent2>
        <a:srgbClr val="757070"/>
      </a:accent2>
      <a:accent3>
        <a:srgbClr val="C8D8EB"/>
      </a:accent3>
      <a:accent4>
        <a:srgbClr val="BA0C2F"/>
      </a:accent4>
      <a:accent5>
        <a:srgbClr val="9EA2A2"/>
      </a:accent5>
      <a:accent6>
        <a:srgbClr val="00677F"/>
      </a:accent6>
      <a:hlink>
        <a:srgbClr val="00A3AD"/>
      </a:hlink>
      <a:folHlink>
        <a:srgbClr val="E4002B"/>
      </a:folHlink>
    </a:clrScheme>
    <a:fontScheme name="Custom 6">
      <a:majorFont>
        <a:latin typeface="Tahom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B3AD8694E6D44FA2C0B5D8C8CF84B1" ma:contentTypeVersion="13" ma:contentTypeDescription="Create a new document." ma:contentTypeScope="" ma:versionID="72e84c526ea3ef146306ed9e94258c4d">
  <xsd:schema xmlns:xsd="http://www.w3.org/2001/XMLSchema" xmlns:xs="http://www.w3.org/2001/XMLSchema" xmlns:p="http://schemas.microsoft.com/office/2006/metadata/properties" xmlns:ns3="192ec5ac-53bd-4c6a-8285-b92bf37a403d" xmlns:ns4="fa0b470d-193e-4749-81e6-125b077d7bd1" targetNamespace="http://schemas.microsoft.com/office/2006/metadata/properties" ma:root="true" ma:fieldsID="4672c72c145257b56f559ac2ff4eb173" ns3:_="" ns4:_="">
    <xsd:import namespace="192ec5ac-53bd-4c6a-8285-b92bf37a403d"/>
    <xsd:import namespace="fa0b470d-193e-4749-81e6-125b077d7b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ec5ac-53bd-4c6a-8285-b92bf37a40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0b470d-193e-4749-81e6-125b077d7b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077621-2464-4D6A-9228-FC9398BB70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ec5ac-53bd-4c6a-8285-b92bf37a403d"/>
    <ds:schemaRef ds:uri="fa0b470d-193e-4749-81e6-125b077d7b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37F2B6-F4F3-443A-AB05-656D7F2E2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41801D-C143-4477-A43E-02E5905EC483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192ec5ac-53bd-4c6a-8285-b92bf37a403d"/>
    <ds:schemaRef ds:uri="http://schemas.openxmlformats.org/package/2006/metadata/core-properties"/>
    <ds:schemaRef ds:uri="http://schemas.microsoft.com/office/infopath/2007/PartnerControls"/>
    <ds:schemaRef ds:uri="fa0b470d-193e-4749-81e6-125b077d7b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3938</TotalTime>
  <Words>681</Words>
  <Application>Microsoft Office PowerPoint</Application>
  <PresentationFormat>Widescreen</PresentationFormat>
  <Paragraphs>120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Tahoma</vt:lpstr>
      <vt:lpstr>Office Theme</vt:lpstr>
      <vt:lpstr>3_Office Theme</vt:lpstr>
      <vt:lpstr>Water Quality Regulation in Georgia </vt:lpstr>
      <vt:lpstr>On the Ground Application</vt:lpstr>
      <vt:lpstr>Major legislation: </vt:lpstr>
      <vt:lpstr>Clean Water Act (33 U.S.C. 1251 et seq.)</vt:lpstr>
      <vt:lpstr>Clean Water Act</vt:lpstr>
      <vt:lpstr>Clean Water Act</vt:lpstr>
      <vt:lpstr>Clean Water Act</vt:lpstr>
      <vt:lpstr>Clean Water Act</vt:lpstr>
      <vt:lpstr>Clean Water Act</vt:lpstr>
      <vt:lpstr>Clean Water Act</vt:lpstr>
      <vt:lpstr>Clean Water Act</vt:lpstr>
      <vt:lpstr>Clean Water Act</vt:lpstr>
      <vt:lpstr>Georgia Erosion and Sedimentation Act</vt:lpstr>
      <vt:lpstr>Georgia Erosion and Sedimentation Act</vt:lpstr>
      <vt:lpstr>Georgia Erosion and Sedimentation Act</vt:lpstr>
      <vt:lpstr>Georgia Planning Act</vt:lpstr>
      <vt:lpstr>PowerPoint Presentation</vt:lpstr>
      <vt:lpstr>PowerPoint Presentation</vt:lpstr>
    </vt:vector>
  </TitlesOfParts>
  <Company>UGA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Howard</dc:creator>
  <cp:lastModifiedBy>J. SCOTT PIPPIN</cp:lastModifiedBy>
  <cp:revision>49</cp:revision>
  <dcterms:created xsi:type="dcterms:W3CDTF">2017-05-15T15:51:40Z</dcterms:created>
  <dcterms:modified xsi:type="dcterms:W3CDTF">2021-03-02T00:00:47Z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0x010100CAB3AD8694E6D44FA2C0B5D8C8CF84B1</vt:lpwstr>
  </property>
</Properties>
</file>